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438912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309" autoAdjust="0"/>
  </p:normalViewPr>
  <p:slideViewPr>
    <p:cSldViewPr snapToGrid="0">
      <p:cViewPr>
        <p:scale>
          <a:sx n="27" d="100"/>
          <a:sy n="27" d="100"/>
        </p:scale>
        <p:origin x="-5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Chart%20in%20Microsoft%20Word"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hart%20in%20Microsoft%20Word"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anning\Documents\1.%20GRG\IN%20LSAMP\Phase%20II\charts%20for%20poste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ysClr val="windowText" lastClr="000000"/>
                </a:solidFill>
                <a:latin typeface="+mn-lt"/>
                <a:ea typeface="+mn-ea"/>
                <a:cs typeface="+mn-cs"/>
              </a:defRPr>
            </a:pPr>
            <a:r>
              <a:rPr lang="en-US" sz="2400" b="0" i="0" u="none" strike="noStrike" kern="1200" spc="0" baseline="0" dirty="0">
                <a:solidFill>
                  <a:sysClr val="windowText" lastClr="000000"/>
                </a:solidFill>
                <a:effectLst/>
                <a:latin typeface="+mn-lt"/>
                <a:cs typeface="Times New Roman" panose="02020603050405020304" pitchFamily="18" charset="0"/>
              </a:rPr>
              <a:t>Full-time Minority and Non-Minority STEM Enrollment across Indiana LSAMP</a:t>
            </a:r>
            <a:endParaRPr lang="en-US" sz="2400" dirty="0">
              <a:solidFill>
                <a:sysClr val="windowText" lastClr="000000"/>
              </a:solidFill>
              <a:latin typeface="+mn-l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ysClr val="windowText" lastClr="000000"/>
              </a:solidFill>
              <a:latin typeface="+mn-lt"/>
              <a:ea typeface="+mn-ea"/>
              <a:cs typeface="+mn-cs"/>
            </a:defRPr>
          </a:pPr>
          <a:endParaRPr lang="en-US"/>
        </a:p>
      </c:txPr>
    </c:title>
    <c:autoTitleDeleted val="0"/>
    <c:plotArea>
      <c:layout/>
      <c:lineChart>
        <c:grouping val="standard"/>
        <c:varyColors val="0"/>
        <c:ser>
          <c:idx val="0"/>
          <c:order val="0"/>
          <c:tx>
            <c:strRef>
              <c:f>'[Chart in Microsoft Word]Sheet1'!$B$1</c:f>
              <c:strCache>
                <c:ptCount val="1"/>
                <c:pt idx="0">
                  <c:v>Minority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Word]Sheet1'!$A$2:$A$6</c:f>
              <c:strCache>
                <c:ptCount val="5"/>
                <c:pt idx="0">
                  <c:v>2016-17</c:v>
                </c:pt>
                <c:pt idx="1">
                  <c:v>2017-18</c:v>
                </c:pt>
                <c:pt idx="2">
                  <c:v>2018-19</c:v>
                </c:pt>
                <c:pt idx="3">
                  <c:v>2019-20</c:v>
                </c:pt>
                <c:pt idx="4">
                  <c:v>2020-21</c:v>
                </c:pt>
              </c:strCache>
            </c:strRef>
          </c:cat>
          <c:val>
            <c:numRef>
              <c:f>'[Chart in Microsoft Word]Sheet1'!$B$2:$B$6</c:f>
              <c:numCache>
                <c:formatCode>#,##0</c:formatCode>
                <c:ptCount val="5"/>
                <c:pt idx="0">
                  <c:v>2156</c:v>
                </c:pt>
                <c:pt idx="1">
                  <c:v>2297</c:v>
                </c:pt>
                <c:pt idx="2">
                  <c:v>2537</c:v>
                </c:pt>
                <c:pt idx="3">
                  <c:v>2883</c:v>
                </c:pt>
                <c:pt idx="4">
                  <c:v>2974</c:v>
                </c:pt>
              </c:numCache>
            </c:numRef>
          </c:val>
          <c:smooth val="0"/>
          <c:extLst>
            <c:ext xmlns:c16="http://schemas.microsoft.com/office/drawing/2014/chart" uri="{C3380CC4-5D6E-409C-BE32-E72D297353CC}">
              <c16:uniqueId val="{00000000-D04B-4EB0-A30B-B39520693A0D}"/>
            </c:ext>
          </c:extLst>
        </c:ser>
        <c:ser>
          <c:idx val="1"/>
          <c:order val="1"/>
          <c:tx>
            <c:strRef>
              <c:f>'[Chart in Microsoft Word]Sheet1'!$C$1</c:f>
              <c:strCache>
                <c:ptCount val="1"/>
                <c:pt idx="0">
                  <c:v>Non-Minority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Word]Sheet1'!$A$2:$A$6</c:f>
              <c:strCache>
                <c:ptCount val="5"/>
                <c:pt idx="0">
                  <c:v>2016-17</c:v>
                </c:pt>
                <c:pt idx="1">
                  <c:v>2017-18</c:v>
                </c:pt>
                <c:pt idx="2">
                  <c:v>2018-19</c:v>
                </c:pt>
                <c:pt idx="3">
                  <c:v>2019-20</c:v>
                </c:pt>
                <c:pt idx="4">
                  <c:v>2020-21</c:v>
                </c:pt>
              </c:strCache>
            </c:strRef>
          </c:cat>
          <c:val>
            <c:numRef>
              <c:f>'[Chart in Microsoft Word]Sheet1'!$C$2:$C$6</c:f>
              <c:numCache>
                <c:formatCode>#,##0</c:formatCode>
                <c:ptCount val="5"/>
                <c:pt idx="0">
                  <c:v>10233</c:v>
                </c:pt>
                <c:pt idx="1">
                  <c:v>10706</c:v>
                </c:pt>
                <c:pt idx="2">
                  <c:v>10758</c:v>
                </c:pt>
                <c:pt idx="3">
                  <c:v>10705</c:v>
                </c:pt>
                <c:pt idx="4">
                  <c:v>10610</c:v>
                </c:pt>
              </c:numCache>
            </c:numRef>
          </c:val>
          <c:smooth val="0"/>
          <c:extLst>
            <c:ext xmlns:c16="http://schemas.microsoft.com/office/drawing/2014/chart" uri="{C3380CC4-5D6E-409C-BE32-E72D297353CC}">
              <c16:uniqueId val="{00000001-D04B-4EB0-A30B-B39520693A0D}"/>
            </c:ext>
          </c:extLst>
        </c:ser>
        <c:dLbls>
          <c:showLegendKey val="0"/>
          <c:showVal val="0"/>
          <c:showCatName val="0"/>
          <c:showSerName val="0"/>
          <c:showPercent val="0"/>
          <c:showBubbleSize val="0"/>
        </c:dLbls>
        <c:marker val="1"/>
        <c:smooth val="0"/>
        <c:axId val="153147935"/>
        <c:axId val="385315311"/>
      </c:lineChart>
      <c:catAx>
        <c:axId val="15314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85315311"/>
        <c:crosses val="autoZero"/>
        <c:auto val="1"/>
        <c:lblAlgn val="ctr"/>
        <c:lblOffset val="100"/>
        <c:noMultiLvlLbl val="0"/>
      </c:catAx>
      <c:valAx>
        <c:axId val="38531531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53147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ysClr val="windowText" lastClr="000000"/>
                </a:solidFill>
                <a:latin typeface="+mn-lt"/>
                <a:ea typeface="+mn-ea"/>
                <a:cs typeface="+mn-cs"/>
              </a:defRPr>
            </a:pPr>
            <a:r>
              <a:rPr lang="en-US" sz="2400" b="0" i="0" u="none" strike="noStrike" kern="1200" spc="0" baseline="0" dirty="0">
                <a:solidFill>
                  <a:sysClr val="windowText" lastClr="000000"/>
                </a:solidFill>
                <a:effectLst/>
                <a:latin typeface="+mn-lt"/>
                <a:ea typeface="Times New Roman" panose="02020603050405020304" pitchFamily="18" charset="0"/>
              </a:rPr>
              <a:t>STEM Degrees Awarded to Minorities and Non-Minorities across Indiana LSAMP</a:t>
            </a:r>
            <a:endParaRPr lang="en-US" sz="2400" dirty="0">
              <a:solidFill>
                <a:sysClr val="windowText" lastClr="000000"/>
              </a:solidFill>
              <a:latin typeface="+mn-lt"/>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ysClr val="windowText" lastClr="000000"/>
              </a:solidFill>
              <a:latin typeface="+mn-lt"/>
              <a:ea typeface="+mn-ea"/>
              <a:cs typeface="+mn-cs"/>
            </a:defRPr>
          </a:pPr>
          <a:endParaRPr lang="en-US"/>
        </a:p>
      </c:txPr>
    </c:title>
    <c:autoTitleDeleted val="0"/>
    <c:plotArea>
      <c:layout/>
      <c:lineChart>
        <c:grouping val="standard"/>
        <c:varyColors val="0"/>
        <c:ser>
          <c:idx val="0"/>
          <c:order val="0"/>
          <c:tx>
            <c:strRef>
              <c:f>'[Chart in Microsoft Word]Sheet1 (2)'!$B$1</c:f>
              <c:strCache>
                <c:ptCount val="1"/>
                <c:pt idx="0">
                  <c:v>Minority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Word]Sheet1 (2)'!$A$2:$A$6</c:f>
              <c:strCache>
                <c:ptCount val="5"/>
                <c:pt idx="0">
                  <c:v>2015-16</c:v>
                </c:pt>
                <c:pt idx="1">
                  <c:v>2016-17</c:v>
                </c:pt>
                <c:pt idx="2">
                  <c:v>2017-18</c:v>
                </c:pt>
                <c:pt idx="3">
                  <c:v>2018-19</c:v>
                </c:pt>
                <c:pt idx="4">
                  <c:v>2019-20</c:v>
                </c:pt>
              </c:strCache>
            </c:strRef>
          </c:cat>
          <c:val>
            <c:numRef>
              <c:f>'[Chart in Microsoft Word]Sheet1 (2)'!$B$2:$B$6</c:f>
              <c:numCache>
                <c:formatCode>General</c:formatCode>
                <c:ptCount val="5"/>
                <c:pt idx="0">
                  <c:v>278</c:v>
                </c:pt>
                <c:pt idx="1">
                  <c:v>329</c:v>
                </c:pt>
                <c:pt idx="2">
                  <c:v>354</c:v>
                </c:pt>
                <c:pt idx="3">
                  <c:v>361</c:v>
                </c:pt>
                <c:pt idx="4">
                  <c:v>385</c:v>
                </c:pt>
              </c:numCache>
            </c:numRef>
          </c:val>
          <c:smooth val="0"/>
          <c:extLst>
            <c:ext xmlns:c16="http://schemas.microsoft.com/office/drawing/2014/chart" uri="{C3380CC4-5D6E-409C-BE32-E72D297353CC}">
              <c16:uniqueId val="{00000000-9C74-433A-BB06-F261664DA2B4}"/>
            </c:ext>
          </c:extLst>
        </c:ser>
        <c:ser>
          <c:idx val="1"/>
          <c:order val="1"/>
          <c:tx>
            <c:strRef>
              <c:f>'[Chart in Microsoft Word]Sheet1 (2)'!$C$1</c:f>
              <c:strCache>
                <c:ptCount val="1"/>
                <c:pt idx="0">
                  <c:v>Non-Minority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Word]Sheet1 (2)'!$A$2:$A$6</c:f>
              <c:strCache>
                <c:ptCount val="5"/>
                <c:pt idx="0">
                  <c:v>2015-16</c:v>
                </c:pt>
                <c:pt idx="1">
                  <c:v>2016-17</c:v>
                </c:pt>
                <c:pt idx="2">
                  <c:v>2017-18</c:v>
                </c:pt>
                <c:pt idx="3">
                  <c:v>2018-19</c:v>
                </c:pt>
                <c:pt idx="4">
                  <c:v>2019-20</c:v>
                </c:pt>
              </c:strCache>
            </c:strRef>
          </c:cat>
          <c:val>
            <c:numRef>
              <c:f>'[Chart in Microsoft Word]Sheet1 (2)'!$C$2:$C$6</c:f>
              <c:numCache>
                <c:formatCode>General</c:formatCode>
                <c:ptCount val="5"/>
                <c:pt idx="0">
                  <c:v>2539</c:v>
                </c:pt>
                <c:pt idx="1">
                  <c:v>2162</c:v>
                </c:pt>
                <c:pt idx="2">
                  <c:v>2334</c:v>
                </c:pt>
                <c:pt idx="3">
                  <c:v>2215</c:v>
                </c:pt>
                <c:pt idx="4">
                  <c:v>2338</c:v>
                </c:pt>
              </c:numCache>
            </c:numRef>
          </c:val>
          <c:smooth val="0"/>
          <c:extLst>
            <c:ext xmlns:c16="http://schemas.microsoft.com/office/drawing/2014/chart" uri="{C3380CC4-5D6E-409C-BE32-E72D297353CC}">
              <c16:uniqueId val="{00000001-9C74-433A-BB06-F261664DA2B4}"/>
            </c:ext>
          </c:extLst>
        </c:ser>
        <c:dLbls>
          <c:showLegendKey val="0"/>
          <c:showVal val="0"/>
          <c:showCatName val="0"/>
          <c:showSerName val="0"/>
          <c:showPercent val="0"/>
          <c:showBubbleSize val="0"/>
        </c:dLbls>
        <c:marker val="1"/>
        <c:smooth val="0"/>
        <c:axId val="153147935"/>
        <c:axId val="385315311"/>
      </c:lineChart>
      <c:catAx>
        <c:axId val="15314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85315311"/>
        <c:crosses val="autoZero"/>
        <c:auto val="1"/>
        <c:lblAlgn val="ctr"/>
        <c:lblOffset val="100"/>
        <c:noMultiLvlLbl val="0"/>
      </c:catAx>
      <c:valAx>
        <c:axId val="38531531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53147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0" i="0" u="none" strike="noStrike" kern="1200" spc="0" baseline="0">
                <a:solidFill>
                  <a:sysClr val="windowText" lastClr="000000"/>
                </a:solidFill>
                <a:latin typeface="+mn-lt"/>
                <a:ea typeface="+mn-ea"/>
                <a:cs typeface="+mn-cs"/>
              </a:defRPr>
            </a:pPr>
            <a:r>
              <a:rPr lang="en-US" sz="2880" b="0" i="0" u="none" strike="noStrike" baseline="0" dirty="0">
                <a:effectLst/>
              </a:rPr>
              <a:t>Retrospective Pre Changes in Students’ Likelihood of Future STEM Endeavors</a:t>
            </a:r>
            <a:endParaRPr lang="en-US" dirty="0"/>
          </a:p>
        </c:rich>
      </c:tx>
      <c:layout>
        <c:manualLayout>
          <c:xMode val="edge"/>
          <c:yMode val="edge"/>
          <c:x val="0.18219039351851851"/>
          <c:y val="2.6404731727925644E-2"/>
        </c:manualLayout>
      </c:layout>
      <c:overlay val="0"/>
      <c:spPr>
        <a:noFill/>
        <a:ln>
          <a:noFill/>
        </a:ln>
        <a:effectLst/>
      </c:spPr>
      <c:txPr>
        <a:bodyPr rot="0" spcFirstLastPara="1" vertOverflow="ellipsis" vert="horz" wrap="square" anchor="ctr" anchorCtr="1"/>
        <a:lstStyle/>
        <a:p>
          <a:pPr>
            <a:defRPr sz="2880" b="0" i="0" u="none" strike="noStrike" kern="1200" spc="0" baseline="0">
              <a:solidFill>
                <a:sysClr val="windowText" lastClr="000000"/>
              </a:solidFill>
              <a:latin typeface="+mn-lt"/>
              <a:ea typeface="+mn-ea"/>
              <a:cs typeface="+mn-cs"/>
            </a:defRPr>
          </a:pPr>
          <a:endParaRPr lang="en-US"/>
        </a:p>
      </c:txPr>
    </c:title>
    <c:autoTitleDeleted val="0"/>
    <c:plotArea>
      <c:layout/>
      <c:barChart>
        <c:barDir val="bar"/>
        <c:grouping val="clustered"/>
        <c:varyColors val="0"/>
        <c:ser>
          <c:idx val="0"/>
          <c:order val="0"/>
          <c:tx>
            <c:strRef>
              <c:f>'Sheet1 (2)'!$B$1</c:f>
              <c:strCache>
                <c:ptCount val="1"/>
                <c:pt idx="0">
                  <c:v>After Summer Research</c:v>
                </c:pt>
              </c:strCache>
            </c:strRef>
          </c:tx>
          <c:spPr>
            <a:solidFill>
              <a:schemeClr val="accent1"/>
            </a:solidFill>
            <a:ln>
              <a:noFill/>
            </a:ln>
            <a:effectLst/>
          </c:spPr>
          <c:invertIfNegative val="0"/>
          <c:dLbls>
            <c:numFmt formatCode="0.00" sourceLinked="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(2)'!$A$2:$A$3</c:f>
              <c:strCache>
                <c:ptCount val="2"/>
                <c:pt idx="0">
                  <c:v>Likelihood of one day entering the STEM workforce***</c:v>
                </c:pt>
                <c:pt idx="1">
                  <c:v>Likelihood of one day pursuing a graduate degree in a STEM field***</c:v>
                </c:pt>
              </c:strCache>
            </c:strRef>
          </c:cat>
          <c:val>
            <c:numRef>
              <c:f>'Sheet1 (2)'!$B$2:$B$3</c:f>
              <c:numCache>
                <c:formatCode>0.00</c:formatCode>
                <c:ptCount val="2"/>
                <c:pt idx="0">
                  <c:v>6.52</c:v>
                </c:pt>
                <c:pt idx="1">
                  <c:v>5.9</c:v>
                </c:pt>
              </c:numCache>
            </c:numRef>
          </c:val>
          <c:extLst>
            <c:ext xmlns:c16="http://schemas.microsoft.com/office/drawing/2014/chart" uri="{C3380CC4-5D6E-409C-BE32-E72D297353CC}">
              <c16:uniqueId val="{00000000-515F-4E0D-BB10-C6EFB4F7CE5A}"/>
            </c:ext>
          </c:extLst>
        </c:ser>
        <c:ser>
          <c:idx val="1"/>
          <c:order val="1"/>
          <c:tx>
            <c:strRef>
              <c:f>'Sheet1 (2)'!$C$1</c:f>
              <c:strCache>
                <c:ptCount val="1"/>
                <c:pt idx="0">
                  <c:v>Before Summer Research</c:v>
                </c:pt>
              </c:strCache>
            </c:strRef>
          </c:tx>
          <c:spPr>
            <a:solidFill>
              <a:schemeClr val="accent2"/>
            </a:solidFill>
            <a:ln>
              <a:noFill/>
            </a:ln>
            <a:effectLst/>
          </c:spPr>
          <c:invertIfNegative val="0"/>
          <c:dLbls>
            <c:numFmt formatCode="0.00" sourceLinked="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(2)'!$A$2:$A$3</c:f>
              <c:strCache>
                <c:ptCount val="2"/>
                <c:pt idx="0">
                  <c:v>Likelihood of one day entering the STEM workforce***</c:v>
                </c:pt>
                <c:pt idx="1">
                  <c:v>Likelihood of one day pursuing a graduate degree in a STEM field***</c:v>
                </c:pt>
              </c:strCache>
            </c:strRef>
          </c:cat>
          <c:val>
            <c:numRef>
              <c:f>'Sheet1 (2)'!$C$2:$C$3</c:f>
              <c:numCache>
                <c:formatCode>0.00</c:formatCode>
                <c:ptCount val="2"/>
                <c:pt idx="0">
                  <c:v>6.13</c:v>
                </c:pt>
                <c:pt idx="1">
                  <c:v>5.04</c:v>
                </c:pt>
              </c:numCache>
            </c:numRef>
          </c:val>
          <c:extLst>
            <c:ext xmlns:c16="http://schemas.microsoft.com/office/drawing/2014/chart" uri="{C3380CC4-5D6E-409C-BE32-E72D297353CC}">
              <c16:uniqueId val="{00000001-515F-4E0D-BB10-C6EFB4F7CE5A}"/>
            </c:ext>
          </c:extLst>
        </c:ser>
        <c:dLbls>
          <c:showLegendKey val="0"/>
          <c:showVal val="0"/>
          <c:showCatName val="0"/>
          <c:showSerName val="0"/>
          <c:showPercent val="0"/>
          <c:showBubbleSize val="0"/>
        </c:dLbls>
        <c:gapWidth val="150"/>
        <c:axId val="153147935"/>
        <c:axId val="385315311"/>
      </c:barChart>
      <c:catAx>
        <c:axId val="1531479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crossAx val="385315311"/>
        <c:crosses val="autoZero"/>
        <c:auto val="1"/>
        <c:lblAlgn val="ctr"/>
        <c:lblOffset val="100"/>
        <c:noMultiLvlLbl val="0"/>
      </c:catAx>
      <c:valAx>
        <c:axId val="38531531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crossAx val="153147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2400">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6C504-7F6E-4B1F-B165-394809DD7EC0}" type="datetimeFigureOut">
              <a:rPr lang="en-US" smtClean="0"/>
              <a:t>11/4/2024</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F8BA8E-B2A7-4F16-86A4-31EB607EF0A0}" type="slidenum">
              <a:rPr lang="en-US" smtClean="0"/>
              <a:t>‹#›</a:t>
            </a:fld>
            <a:endParaRPr lang="en-US"/>
          </a:p>
        </p:txBody>
      </p:sp>
    </p:spTree>
    <p:extLst>
      <p:ext uri="{BB962C8B-B14F-4D97-AF65-F5344CB8AC3E}">
        <p14:creationId xmlns:p14="http://schemas.microsoft.com/office/powerpoint/2010/main" val="3378705744"/>
      </p:ext>
    </p:extLst>
  </p:cSld>
  <p:clrMap bg1="lt1" tx1="dk1" bg2="lt2" tx2="dk2" accent1="accent1" accent2="accent2" accent3="accent3" accent4="accent4" accent5="accent5" accent6="accent6" hlink="hlink" folHlink="folHlink"/>
  <p:notesStyle>
    <a:lvl1pPr marL="0" algn="l" defTabSz="2117476" rtl="0" eaLnBrk="1" latinLnBrk="0" hangingPunct="1">
      <a:defRPr sz="2779" kern="1200">
        <a:solidFill>
          <a:schemeClr val="tx1"/>
        </a:solidFill>
        <a:latin typeface="+mn-lt"/>
        <a:ea typeface="+mn-ea"/>
        <a:cs typeface="+mn-cs"/>
      </a:defRPr>
    </a:lvl1pPr>
    <a:lvl2pPr marL="1058738" algn="l" defTabSz="2117476" rtl="0" eaLnBrk="1" latinLnBrk="0" hangingPunct="1">
      <a:defRPr sz="2779" kern="1200">
        <a:solidFill>
          <a:schemeClr val="tx1"/>
        </a:solidFill>
        <a:latin typeface="+mn-lt"/>
        <a:ea typeface="+mn-ea"/>
        <a:cs typeface="+mn-cs"/>
      </a:defRPr>
    </a:lvl2pPr>
    <a:lvl3pPr marL="2117476" algn="l" defTabSz="2117476" rtl="0" eaLnBrk="1" latinLnBrk="0" hangingPunct="1">
      <a:defRPr sz="2779" kern="1200">
        <a:solidFill>
          <a:schemeClr val="tx1"/>
        </a:solidFill>
        <a:latin typeface="+mn-lt"/>
        <a:ea typeface="+mn-ea"/>
        <a:cs typeface="+mn-cs"/>
      </a:defRPr>
    </a:lvl3pPr>
    <a:lvl4pPr marL="3176214" algn="l" defTabSz="2117476" rtl="0" eaLnBrk="1" latinLnBrk="0" hangingPunct="1">
      <a:defRPr sz="2779" kern="1200">
        <a:solidFill>
          <a:schemeClr val="tx1"/>
        </a:solidFill>
        <a:latin typeface="+mn-lt"/>
        <a:ea typeface="+mn-ea"/>
        <a:cs typeface="+mn-cs"/>
      </a:defRPr>
    </a:lvl4pPr>
    <a:lvl5pPr marL="4234952" algn="l" defTabSz="2117476" rtl="0" eaLnBrk="1" latinLnBrk="0" hangingPunct="1">
      <a:defRPr sz="2779" kern="1200">
        <a:solidFill>
          <a:schemeClr val="tx1"/>
        </a:solidFill>
        <a:latin typeface="+mn-lt"/>
        <a:ea typeface="+mn-ea"/>
        <a:cs typeface="+mn-cs"/>
      </a:defRPr>
    </a:lvl5pPr>
    <a:lvl6pPr marL="5293690" algn="l" defTabSz="2117476" rtl="0" eaLnBrk="1" latinLnBrk="0" hangingPunct="1">
      <a:defRPr sz="2779" kern="1200">
        <a:solidFill>
          <a:schemeClr val="tx1"/>
        </a:solidFill>
        <a:latin typeface="+mn-lt"/>
        <a:ea typeface="+mn-ea"/>
        <a:cs typeface="+mn-cs"/>
      </a:defRPr>
    </a:lvl6pPr>
    <a:lvl7pPr marL="6352428" algn="l" defTabSz="2117476" rtl="0" eaLnBrk="1" latinLnBrk="0" hangingPunct="1">
      <a:defRPr sz="2779" kern="1200">
        <a:solidFill>
          <a:schemeClr val="tx1"/>
        </a:solidFill>
        <a:latin typeface="+mn-lt"/>
        <a:ea typeface="+mn-ea"/>
        <a:cs typeface="+mn-cs"/>
      </a:defRPr>
    </a:lvl7pPr>
    <a:lvl8pPr marL="7411166" algn="l" defTabSz="2117476" rtl="0" eaLnBrk="1" latinLnBrk="0" hangingPunct="1">
      <a:defRPr sz="2779" kern="1200">
        <a:solidFill>
          <a:schemeClr val="tx1"/>
        </a:solidFill>
        <a:latin typeface="+mn-lt"/>
        <a:ea typeface="+mn-ea"/>
        <a:cs typeface="+mn-cs"/>
      </a:defRPr>
    </a:lvl8pPr>
    <a:lvl9pPr marL="8469904" algn="l" defTabSz="2117476" rtl="0" eaLnBrk="1" latinLnBrk="0" hangingPunct="1">
      <a:defRPr sz="277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1143000"/>
            <a:ext cx="462915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8BA8E-B2A7-4F16-86A4-31EB607EF0A0}" type="slidenum">
              <a:rPr lang="en-US" smtClean="0"/>
              <a:t>1</a:t>
            </a:fld>
            <a:endParaRPr lang="en-US"/>
          </a:p>
        </p:txBody>
      </p:sp>
    </p:spTree>
    <p:extLst>
      <p:ext uri="{BB962C8B-B14F-4D97-AF65-F5344CB8AC3E}">
        <p14:creationId xmlns:p14="http://schemas.microsoft.com/office/powerpoint/2010/main" val="1658404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4788749"/>
            <a:ext cx="37307520" cy="10187093"/>
          </a:xfrm>
        </p:spPr>
        <p:txBody>
          <a:bodyPr anchor="b"/>
          <a:lstStyle>
            <a:lvl1pPr algn="ctr">
              <a:defRPr sz="25600"/>
            </a:lvl1pPr>
          </a:lstStyle>
          <a:p>
            <a:r>
              <a:rPr lang="en-US"/>
              <a:t>Click to edit Master title style</a:t>
            </a:r>
            <a:endParaRPr lang="en-US" dirty="0"/>
          </a:p>
        </p:txBody>
      </p:sp>
      <p:sp>
        <p:nvSpPr>
          <p:cNvPr id="3" name="Subtitle 2"/>
          <p:cNvSpPr>
            <a:spLocks noGrp="1"/>
          </p:cNvSpPr>
          <p:nvPr>
            <p:ph type="subTitle" idx="1"/>
          </p:nvPr>
        </p:nvSpPr>
        <p:spPr>
          <a:xfrm>
            <a:off x="5486400" y="15368695"/>
            <a:ext cx="32918400" cy="7064585"/>
          </a:xfrm>
        </p:spPr>
        <p:txBody>
          <a:bodyPr/>
          <a:lstStyle>
            <a:lvl1pPr marL="0" indent="0" algn="ctr">
              <a:buNone/>
              <a:defRPr sz="10240"/>
            </a:lvl1pPr>
            <a:lvl2pPr marL="1950735" indent="0" algn="ctr">
              <a:buNone/>
              <a:defRPr sz="8533"/>
            </a:lvl2pPr>
            <a:lvl3pPr marL="3901470" indent="0" algn="ctr">
              <a:buNone/>
              <a:defRPr sz="7680"/>
            </a:lvl3pPr>
            <a:lvl4pPr marL="5852206" indent="0" algn="ctr">
              <a:buNone/>
              <a:defRPr sz="6827"/>
            </a:lvl4pPr>
            <a:lvl5pPr marL="7802941" indent="0" algn="ctr">
              <a:buNone/>
              <a:defRPr sz="6827"/>
            </a:lvl5pPr>
            <a:lvl6pPr marL="9753676" indent="0" algn="ctr">
              <a:buNone/>
              <a:defRPr sz="6827"/>
            </a:lvl6pPr>
            <a:lvl7pPr marL="11704411" indent="0" algn="ctr">
              <a:buNone/>
              <a:defRPr sz="6827"/>
            </a:lvl7pPr>
            <a:lvl8pPr marL="13655147" indent="0" algn="ctr">
              <a:buNone/>
              <a:defRPr sz="6827"/>
            </a:lvl8pPr>
            <a:lvl9pPr marL="15605882" indent="0" algn="ctr">
              <a:buNone/>
              <a:defRPr sz="682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7F7561-CAD8-4895-9974-A79A7AE5C491}"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3054324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7F7561-CAD8-4895-9974-A79A7AE5C491}"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1108309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557867"/>
            <a:ext cx="946404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557867"/>
            <a:ext cx="27843480" cy="2479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7F7561-CAD8-4895-9974-A79A7AE5C491}"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3730669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7F7561-CAD8-4895-9974-A79A7AE5C491}"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421327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7294888"/>
            <a:ext cx="37856160" cy="12171678"/>
          </a:xfrm>
        </p:spPr>
        <p:txBody>
          <a:bodyPr anchor="b"/>
          <a:lstStyle>
            <a:lvl1pPr>
              <a:defRPr sz="25600"/>
            </a:lvl1pPr>
          </a:lstStyle>
          <a:p>
            <a:r>
              <a:rPr lang="en-US"/>
              <a:t>Click to edit Master title style</a:t>
            </a:r>
            <a:endParaRPr lang="en-US" dirty="0"/>
          </a:p>
        </p:txBody>
      </p:sp>
      <p:sp>
        <p:nvSpPr>
          <p:cNvPr id="3" name="Text Placeholder 2"/>
          <p:cNvSpPr>
            <a:spLocks noGrp="1"/>
          </p:cNvSpPr>
          <p:nvPr>
            <p:ph type="body" idx="1"/>
          </p:nvPr>
        </p:nvSpPr>
        <p:spPr>
          <a:xfrm>
            <a:off x="2994662" y="19581715"/>
            <a:ext cx="37856160" cy="6400798"/>
          </a:xfrm>
        </p:spPr>
        <p:txBody>
          <a:bodyPr/>
          <a:lstStyle>
            <a:lvl1pPr marL="0" indent="0">
              <a:buNone/>
              <a:defRPr sz="10240">
                <a:solidFill>
                  <a:schemeClr val="tx1"/>
                </a:solidFill>
              </a:defRPr>
            </a:lvl1pPr>
            <a:lvl2pPr marL="1950735" indent="0">
              <a:buNone/>
              <a:defRPr sz="8533">
                <a:solidFill>
                  <a:schemeClr val="tx1">
                    <a:tint val="75000"/>
                  </a:schemeClr>
                </a:solidFill>
              </a:defRPr>
            </a:lvl2pPr>
            <a:lvl3pPr marL="3901470" indent="0">
              <a:buNone/>
              <a:defRPr sz="7680">
                <a:solidFill>
                  <a:schemeClr val="tx1">
                    <a:tint val="75000"/>
                  </a:schemeClr>
                </a:solidFill>
              </a:defRPr>
            </a:lvl3pPr>
            <a:lvl4pPr marL="5852206" indent="0">
              <a:buNone/>
              <a:defRPr sz="6827">
                <a:solidFill>
                  <a:schemeClr val="tx1">
                    <a:tint val="75000"/>
                  </a:schemeClr>
                </a:solidFill>
              </a:defRPr>
            </a:lvl4pPr>
            <a:lvl5pPr marL="7802941" indent="0">
              <a:buNone/>
              <a:defRPr sz="6827">
                <a:solidFill>
                  <a:schemeClr val="tx1">
                    <a:tint val="75000"/>
                  </a:schemeClr>
                </a:solidFill>
              </a:defRPr>
            </a:lvl5pPr>
            <a:lvl6pPr marL="9753676" indent="0">
              <a:buNone/>
              <a:defRPr sz="6827">
                <a:solidFill>
                  <a:schemeClr val="tx1">
                    <a:tint val="75000"/>
                  </a:schemeClr>
                </a:solidFill>
              </a:defRPr>
            </a:lvl6pPr>
            <a:lvl7pPr marL="11704411" indent="0">
              <a:buNone/>
              <a:defRPr sz="6827">
                <a:solidFill>
                  <a:schemeClr val="tx1">
                    <a:tint val="75000"/>
                  </a:schemeClr>
                </a:solidFill>
              </a:defRPr>
            </a:lvl7pPr>
            <a:lvl8pPr marL="13655147" indent="0">
              <a:buNone/>
              <a:defRPr sz="6827">
                <a:solidFill>
                  <a:schemeClr val="tx1">
                    <a:tint val="75000"/>
                  </a:schemeClr>
                </a:solidFill>
              </a:defRPr>
            </a:lvl8pPr>
            <a:lvl9pPr marL="15605882" indent="0">
              <a:buNone/>
              <a:defRPr sz="682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7F7561-CAD8-4895-9974-A79A7AE5C491}"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1940415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7789333"/>
            <a:ext cx="1865376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7789333"/>
            <a:ext cx="1865376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7F7561-CAD8-4895-9974-A79A7AE5C491}"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427256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557873"/>
            <a:ext cx="3785616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7172962"/>
            <a:ext cx="18568032" cy="3515358"/>
          </a:xfrm>
        </p:spPr>
        <p:txBody>
          <a:bodyPr anchor="b"/>
          <a:lstStyle>
            <a:lvl1pPr marL="0" indent="0">
              <a:buNone/>
              <a:defRPr sz="10240" b="1"/>
            </a:lvl1pPr>
            <a:lvl2pPr marL="1950735" indent="0">
              <a:buNone/>
              <a:defRPr sz="8533" b="1"/>
            </a:lvl2pPr>
            <a:lvl3pPr marL="3901470" indent="0">
              <a:buNone/>
              <a:defRPr sz="7680" b="1"/>
            </a:lvl3pPr>
            <a:lvl4pPr marL="5852206" indent="0">
              <a:buNone/>
              <a:defRPr sz="6827" b="1"/>
            </a:lvl4pPr>
            <a:lvl5pPr marL="7802941" indent="0">
              <a:buNone/>
              <a:defRPr sz="6827" b="1"/>
            </a:lvl5pPr>
            <a:lvl6pPr marL="9753676" indent="0">
              <a:buNone/>
              <a:defRPr sz="6827" b="1"/>
            </a:lvl6pPr>
            <a:lvl7pPr marL="11704411" indent="0">
              <a:buNone/>
              <a:defRPr sz="6827" b="1"/>
            </a:lvl7pPr>
            <a:lvl8pPr marL="13655147" indent="0">
              <a:buNone/>
              <a:defRPr sz="6827" b="1"/>
            </a:lvl8pPr>
            <a:lvl9pPr marL="15605882" indent="0">
              <a:buNone/>
              <a:defRPr sz="6827" b="1"/>
            </a:lvl9pPr>
          </a:lstStyle>
          <a:p>
            <a:pPr lvl="0"/>
            <a:r>
              <a:rPr lang="en-US"/>
              <a:t>Click to edit Master text styles</a:t>
            </a:r>
          </a:p>
        </p:txBody>
      </p:sp>
      <p:sp>
        <p:nvSpPr>
          <p:cNvPr id="4" name="Content Placeholder 3"/>
          <p:cNvSpPr>
            <a:spLocks noGrp="1"/>
          </p:cNvSpPr>
          <p:nvPr>
            <p:ph sz="half" idx="2"/>
          </p:nvPr>
        </p:nvSpPr>
        <p:spPr>
          <a:xfrm>
            <a:off x="3023242" y="10688320"/>
            <a:ext cx="18568032"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7172962"/>
            <a:ext cx="18659477" cy="3515358"/>
          </a:xfrm>
        </p:spPr>
        <p:txBody>
          <a:bodyPr anchor="b"/>
          <a:lstStyle>
            <a:lvl1pPr marL="0" indent="0">
              <a:buNone/>
              <a:defRPr sz="10240" b="1"/>
            </a:lvl1pPr>
            <a:lvl2pPr marL="1950735" indent="0">
              <a:buNone/>
              <a:defRPr sz="8533" b="1"/>
            </a:lvl2pPr>
            <a:lvl3pPr marL="3901470" indent="0">
              <a:buNone/>
              <a:defRPr sz="7680" b="1"/>
            </a:lvl3pPr>
            <a:lvl4pPr marL="5852206" indent="0">
              <a:buNone/>
              <a:defRPr sz="6827" b="1"/>
            </a:lvl4pPr>
            <a:lvl5pPr marL="7802941" indent="0">
              <a:buNone/>
              <a:defRPr sz="6827" b="1"/>
            </a:lvl5pPr>
            <a:lvl6pPr marL="9753676" indent="0">
              <a:buNone/>
              <a:defRPr sz="6827" b="1"/>
            </a:lvl6pPr>
            <a:lvl7pPr marL="11704411" indent="0">
              <a:buNone/>
              <a:defRPr sz="6827" b="1"/>
            </a:lvl7pPr>
            <a:lvl8pPr marL="13655147" indent="0">
              <a:buNone/>
              <a:defRPr sz="6827" b="1"/>
            </a:lvl8pPr>
            <a:lvl9pPr marL="15605882" indent="0">
              <a:buNone/>
              <a:defRPr sz="6827" b="1"/>
            </a:lvl9pPr>
          </a:lstStyle>
          <a:p>
            <a:pPr lvl="0"/>
            <a:r>
              <a:rPr lang="en-US"/>
              <a:t>Click to edit Master text styles</a:t>
            </a:r>
          </a:p>
        </p:txBody>
      </p:sp>
      <p:sp>
        <p:nvSpPr>
          <p:cNvPr id="6" name="Content Placeholder 5"/>
          <p:cNvSpPr>
            <a:spLocks noGrp="1"/>
          </p:cNvSpPr>
          <p:nvPr>
            <p:ph sz="quarter" idx="4"/>
          </p:nvPr>
        </p:nvSpPr>
        <p:spPr>
          <a:xfrm>
            <a:off x="22219922" y="10688320"/>
            <a:ext cx="18659477"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7F7561-CAD8-4895-9974-A79A7AE5C491}"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34249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7F7561-CAD8-4895-9974-A79A7AE5C491}"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2408395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F7561-CAD8-4895-9974-A79A7AE5C491}"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116021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950720"/>
            <a:ext cx="14156054" cy="6827520"/>
          </a:xfrm>
        </p:spPr>
        <p:txBody>
          <a:bodyPr anchor="b"/>
          <a:lstStyle>
            <a:lvl1pPr>
              <a:defRPr sz="13653"/>
            </a:lvl1pPr>
          </a:lstStyle>
          <a:p>
            <a:r>
              <a:rPr lang="en-US"/>
              <a:t>Click to edit Master title style</a:t>
            </a:r>
            <a:endParaRPr lang="en-US" dirty="0"/>
          </a:p>
        </p:txBody>
      </p:sp>
      <p:sp>
        <p:nvSpPr>
          <p:cNvPr id="3" name="Content Placeholder 2"/>
          <p:cNvSpPr>
            <a:spLocks noGrp="1"/>
          </p:cNvSpPr>
          <p:nvPr>
            <p:ph idx="1"/>
          </p:nvPr>
        </p:nvSpPr>
        <p:spPr>
          <a:xfrm>
            <a:off x="18659477" y="4213020"/>
            <a:ext cx="22219920" cy="20794133"/>
          </a:xfrm>
        </p:spPr>
        <p:txBody>
          <a:bodyPr/>
          <a:lstStyle>
            <a:lvl1pPr>
              <a:defRPr sz="13653"/>
            </a:lvl1pPr>
            <a:lvl2pPr>
              <a:defRPr sz="11947"/>
            </a:lvl2pPr>
            <a:lvl3pPr>
              <a:defRPr sz="10240"/>
            </a:lvl3pPr>
            <a:lvl4pPr>
              <a:defRPr sz="8533"/>
            </a:lvl4pPr>
            <a:lvl5pPr>
              <a:defRPr sz="8533"/>
            </a:lvl5pPr>
            <a:lvl6pPr>
              <a:defRPr sz="8533"/>
            </a:lvl6pPr>
            <a:lvl7pPr>
              <a:defRPr sz="8533"/>
            </a:lvl7pPr>
            <a:lvl8pPr>
              <a:defRPr sz="8533"/>
            </a:lvl8pPr>
            <a:lvl9pPr>
              <a:defRPr sz="85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8778240"/>
            <a:ext cx="14156054" cy="16262775"/>
          </a:xfrm>
        </p:spPr>
        <p:txBody>
          <a:bodyPr/>
          <a:lstStyle>
            <a:lvl1pPr marL="0" indent="0">
              <a:buNone/>
              <a:defRPr sz="6827"/>
            </a:lvl1pPr>
            <a:lvl2pPr marL="1950735" indent="0">
              <a:buNone/>
              <a:defRPr sz="5973"/>
            </a:lvl2pPr>
            <a:lvl3pPr marL="3901470" indent="0">
              <a:buNone/>
              <a:defRPr sz="5120"/>
            </a:lvl3pPr>
            <a:lvl4pPr marL="5852206" indent="0">
              <a:buNone/>
              <a:defRPr sz="4267"/>
            </a:lvl4pPr>
            <a:lvl5pPr marL="7802941" indent="0">
              <a:buNone/>
              <a:defRPr sz="4267"/>
            </a:lvl5pPr>
            <a:lvl6pPr marL="9753676" indent="0">
              <a:buNone/>
              <a:defRPr sz="4267"/>
            </a:lvl6pPr>
            <a:lvl7pPr marL="11704411" indent="0">
              <a:buNone/>
              <a:defRPr sz="4267"/>
            </a:lvl7pPr>
            <a:lvl8pPr marL="13655147" indent="0">
              <a:buNone/>
              <a:defRPr sz="4267"/>
            </a:lvl8pPr>
            <a:lvl9pPr marL="15605882" indent="0">
              <a:buNone/>
              <a:defRPr sz="4267"/>
            </a:lvl9pPr>
          </a:lstStyle>
          <a:p>
            <a:pPr lvl="0"/>
            <a:r>
              <a:rPr lang="en-US"/>
              <a:t>Click to edit Master text styles</a:t>
            </a:r>
          </a:p>
        </p:txBody>
      </p:sp>
      <p:sp>
        <p:nvSpPr>
          <p:cNvPr id="5" name="Date Placeholder 4"/>
          <p:cNvSpPr>
            <a:spLocks noGrp="1"/>
          </p:cNvSpPr>
          <p:nvPr>
            <p:ph type="dt" sz="half" idx="10"/>
          </p:nvPr>
        </p:nvSpPr>
        <p:spPr/>
        <p:txBody>
          <a:bodyPr/>
          <a:lstStyle/>
          <a:p>
            <a:fld id="{517F7561-CAD8-4895-9974-A79A7AE5C491}"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292076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950720"/>
            <a:ext cx="14156054" cy="6827520"/>
          </a:xfrm>
        </p:spPr>
        <p:txBody>
          <a:bodyPr anchor="b"/>
          <a:lstStyle>
            <a:lvl1pPr>
              <a:defRPr sz="13653"/>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213020"/>
            <a:ext cx="22219920" cy="20794133"/>
          </a:xfrm>
        </p:spPr>
        <p:txBody>
          <a:bodyPr anchor="t"/>
          <a:lstStyle>
            <a:lvl1pPr marL="0" indent="0">
              <a:buNone/>
              <a:defRPr sz="13653"/>
            </a:lvl1pPr>
            <a:lvl2pPr marL="1950735" indent="0">
              <a:buNone/>
              <a:defRPr sz="11947"/>
            </a:lvl2pPr>
            <a:lvl3pPr marL="3901470" indent="0">
              <a:buNone/>
              <a:defRPr sz="10240"/>
            </a:lvl3pPr>
            <a:lvl4pPr marL="5852206" indent="0">
              <a:buNone/>
              <a:defRPr sz="8533"/>
            </a:lvl4pPr>
            <a:lvl5pPr marL="7802941" indent="0">
              <a:buNone/>
              <a:defRPr sz="8533"/>
            </a:lvl5pPr>
            <a:lvl6pPr marL="9753676" indent="0">
              <a:buNone/>
              <a:defRPr sz="8533"/>
            </a:lvl6pPr>
            <a:lvl7pPr marL="11704411" indent="0">
              <a:buNone/>
              <a:defRPr sz="8533"/>
            </a:lvl7pPr>
            <a:lvl8pPr marL="13655147" indent="0">
              <a:buNone/>
              <a:defRPr sz="8533"/>
            </a:lvl8pPr>
            <a:lvl9pPr marL="15605882" indent="0">
              <a:buNone/>
              <a:defRPr sz="8533"/>
            </a:lvl9pPr>
          </a:lstStyle>
          <a:p>
            <a:r>
              <a:rPr lang="en-US"/>
              <a:t>Click icon to add picture</a:t>
            </a:r>
            <a:endParaRPr lang="en-US" dirty="0"/>
          </a:p>
        </p:txBody>
      </p:sp>
      <p:sp>
        <p:nvSpPr>
          <p:cNvPr id="4" name="Text Placeholder 3"/>
          <p:cNvSpPr>
            <a:spLocks noGrp="1"/>
          </p:cNvSpPr>
          <p:nvPr>
            <p:ph type="body" sz="half" idx="2"/>
          </p:nvPr>
        </p:nvSpPr>
        <p:spPr>
          <a:xfrm>
            <a:off x="3023237" y="8778240"/>
            <a:ext cx="14156054" cy="16262775"/>
          </a:xfrm>
        </p:spPr>
        <p:txBody>
          <a:bodyPr/>
          <a:lstStyle>
            <a:lvl1pPr marL="0" indent="0">
              <a:buNone/>
              <a:defRPr sz="6827"/>
            </a:lvl1pPr>
            <a:lvl2pPr marL="1950735" indent="0">
              <a:buNone/>
              <a:defRPr sz="5973"/>
            </a:lvl2pPr>
            <a:lvl3pPr marL="3901470" indent="0">
              <a:buNone/>
              <a:defRPr sz="5120"/>
            </a:lvl3pPr>
            <a:lvl4pPr marL="5852206" indent="0">
              <a:buNone/>
              <a:defRPr sz="4267"/>
            </a:lvl4pPr>
            <a:lvl5pPr marL="7802941" indent="0">
              <a:buNone/>
              <a:defRPr sz="4267"/>
            </a:lvl5pPr>
            <a:lvl6pPr marL="9753676" indent="0">
              <a:buNone/>
              <a:defRPr sz="4267"/>
            </a:lvl6pPr>
            <a:lvl7pPr marL="11704411" indent="0">
              <a:buNone/>
              <a:defRPr sz="4267"/>
            </a:lvl7pPr>
            <a:lvl8pPr marL="13655147" indent="0">
              <a:buNone/>
              <a:defRPr sz="4267"/>
            </a:lvl8pPr>
            <a:lvl9pPr marL="15605882" indent="0">
              <a:buNone/>
              <a:defRPr sz="4267"/>
            </a:lvl9pPr>
          </a:lstStyle>
          <a:p>
            <a:pPr lvl="0"/>
            <a:r>
              <a:rPr lang="en-US"/>
              <a:t>Click to edit Master text styles</a:t>
            </a:r>
          </a:p>
        </p:txBody>
      </p:sp>
      <p:sp>
        <p:nvSpPr>
          <p:cNvPr id="5" name="Date Placeholder 4"/>
          <p:cNvSpPr>
            <a:spLocks noGrp="1"/>
          </p:cNvSpPr>
          <p:nvPr>
            <p:ph type="dt" sz="half" idx="10"/>
          </p:nvPr>
        </p:nvSpPr>
        <p:spPr/>
        <p:txBody>
          <a:bodyPr/>
          <a:lstStyle/>
          <a:p>
            <a:fld id="{517F7561-CAD8-4895-9974-A79A7AE5C491}"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70EA10-7D98-4528-A586-35E4D5446AD9}" type="slidenum">
              <a:rPr lang="en-US" smtClean="0"/>
              <a:t>‹#›</a:t>
            </a:fld>
            <a:endParaRPr lang="en-US"/>
          </a:p>
        </p:txBody>
      </p:sp>
    </p:spTree>
    <p:extLst>
      <p:ext uri="{BB962C8B-B14F-4D97-AF65-F5344CB8AC3E}">
        <p14:creationId xmlns:p14="http://schemas.microsoft.com/office/powerpoint/2010/main" val="1948045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557873"/>
            <a:ext cx="3785616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7789333"/>
            <a:ext cx="3785616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7120433"/>
            <a:ext cx="9875520" cy="1557867"/>
          </a:xfrm>
          <a:prstGeom prst="rect">
            <a:avLst/>
          </a:prstGeom>
        </p:spPr>
        <p:txBody>
          <a:bodyPr vert="horz" lIns="91440" tIns="45720" rIns="91440" bIns="45720" rtlCol="0" anchor="ctr"/>
          <a:lstStyle>
            <a:lvl1pPr algn="l">
              <a:defRPr sz="5120">
                <a:solidFill>
                  <a:schemeClr val="tx1">
                    <a:tint val="75000"/>
                  </a:schemeClr>
                </a:solidFill>
              </a:defRPr>
            </a:lvl1pPr>
          </a:lstStyle>
          <a:p>
            <a:fld id="{517F7561-CAD8-4895-9974-A79A7AE5C491}" type="datetimeFigureOut">
              <a:rPr lang="en-US" smtClean="0"/>
              <a:t>11/4/2024</a:t>
            </a:fld>
            <a:endParaRPr lang="en-US"/>
          </a:p>
        </p:txBody>
      </p:sp>
      <p:sp>
        <p:nvSpPr>
          <p:cNvPr id="5" name="Footer Placeholder 4"/>
          <p:cNvSpPr>
            <a:spLocks noGrp="1"/>
          </p:cNvSpPr>
          <p:nvPr>
            <p:ph type="ftr" sz="quarter" idx="3"/>
          </p:nvPr>
        </p:nvSpPr>
        <p:spPr>
          <a:xfrm>
            <a:off x="14538960" y="27120433"/>
            <a:ext cx="14813280" cy="1557867"/>
          </a:xfrm>
          <a:prstGeom prst="rect">
            <a:avLst/>
          </a:prstGeom>
        </p:spPr>
        <p:txBody>
          <a:bodyPr vert="horz" lIns="91440" tIns="45720" rIns="91440" bIns="45720" rtlCol="0" anchor="ctr"/>
          <a:lstStyle>
            <a:lvl1pPr algn="ctr">
              <a:defRPr sz="51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27120433"/>
            <a:ext cx="9875520" cy="1557867"/>
          </a:xfrm>
          <a:prstGeom prst="rect">
            <a:avLst/>
          </a:prstGeom>
        </p:spPr>
        <p:txBody>
          <a:bodyPr vert="horz" lIns="91440" tIns="45720" rIns="91440" bIns="45720" rtlCol="0" anchor="ctr"/>
          <a:lstStyle>
            <a:lvl1pPr algn="r">
              <a:defRPr sz="5120">
                <a:solidFill>
                  <a:schemeClr val="tx1">
                    <a:tint val="75000"/>
                  </a:schemeClr>
                </a:solidFill>
              </a:defRPr>
            </a:lvl1pPr>
          </a:lstStyle>
          <a:p>
            <a:fld id="{6770EA10-7D98-4528-A586-35E4D5446AD9}" type="slidenum">
              <a:rPr lang="en-US" smtClean="0"/>
              <a:t>‹#›</a:t>
            </a:fld>
            <a:endParaRPr lang="en-US"/>
          </a:p>
        </p:txBody>
      </p:sp>
    </p:spTree>
    <p:extLst>
      <p:ext uri="{BB962C8B-B14F-4D97-AF65-F5344CB8AC3E}">
        <p14:creationId xmlns:p14="http://schemas.microsoft.com/office/powerpoint/2010/main" val="5026922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901470" rtl="0" eaLnBrk="1" latinLnBrk="0" hangingPunct="1">
        <a:lnSpc>
          <a:spcPct val="90000"/>
        </a:lnSpc>
        <a:spcBef>
          <a:spcPct val="0"/>
        </a:spcBef>
        <a:buNone/>
        <a:defRPr sz="18773" kern="1200">
          <a:solidFill>
            <a:schemeClr val="tx1"/>
          </a:solidFill>
          <a:latin typeface="+mj-lt"/>
          <a:ea typeface="+mj-ea"/>
          <a:cs typeface="+mj-cs"/>
        </a:defRPr>
      </a:lvl1pPr>
    </p:titleStyle>
    <p:bodyStyle>
      <a:lvl1pPr marL="975368" indent="-975368" algn="l" defTabSz="3901470" rtl="0" eaLnBrk="1" latinLnBrk="0" hangingPunct="1">
        <a:lnSpc>
          <a:spcPct val="90000"/>
        </a:lnSpc>
        <a:spcBef>
          <a:spcPts val="4267"/>
        </a:spcBef>
        <a:buFont typeface="Arial" panose="020B0604020202020204" pitchFamily="34" charset="0"/>
        <a:buChar char="•"/>
        <a:defRPr sz="11947" kern="1200">
          <a:solidFill>
            <a:schemeClr val="tx1"/>
          </a:solidFill>
          <a:latin typeface="+mn-lt"/>
          <a:ea typeface="+mn-ea"/>
          <a:cs typeface="+mn-cs"/>
        </a:defRPr>
      </a:lvl1pPr>
      <a:lvl2pPr marL="2926103" indent="-975368" algn="l" defTabSz="3901470" rtl="0" eaLnBrk="1" latinLnBrk="0" hangingPunct="1">
        <a:lnSpc>
          <a:spcPct val="90000"/>
        </a:lnSpc>
        <a:spcBef>
          <a:spcPts val="2133"/>
        </a:spcBef>
        <a:buFont typeface="Arial" panose="020B0604020202020204" pitchFamily="34" charset="0"/>
        <a:buChar char="•"/>
        <a:defRPr sz="10240" kern="1200">
          <a:solidFill>
            <a:schemeClr val="tx1"/>
          </a:solidFill>
          <a:latin typeface="+mn-lt"/>
          <a:ea typeface="+mn-ea"/>
          <a:cs typeface="+mn-cs"/>
        </a:defRPr>
      </a:lvl2pPr>
      <a:lvl3pPr marL="4876838" indent="-975368" algn="l" defTabSz="3901470" rtl="0" eaLnBrk="1" latinLnBrk="0" hangingPunct="1">
        <a:lnSpc>
          <a:spcPct val="90000"/>
        </a:lnSpc>
        <a:spcBef>
          <a:spcPts val="2133"/>
        </a:spcBef>
        <a:buFont typeface="Arial" panose="020B0604020202020204" pitchFamily="34" charset="0"/>
        <a:buChar char="•"/>
        <a:defRPr sz="8533" kern="1200">
          <a:solidFill>
            <a:schemeClr val="tx1"/>
          </a:solidFill>
          <a:latin typeface="+mn-lt"/>
          <a:ea typeface="+mn-ea"/>
          <a:cs typeface="+mn-cs"/>
        </a:defRPr>
      </a:lvl3pPr>
      <a:lvl4pPr marL="6827573"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4pPr>
      <a:lvl5pPr marL="8778309"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5pPr>
      <a:lvl6pPr marL="10729044"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6pPr>
      <a:lvl7pPr marL="12679779"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7pPr>
      <a:lvl8pPr marL="14630514"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8pPr>
      <a:lvl9pPr marL="16581250" indent="-975368" algn="l" defTabSz="3901470"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9pPr>
    </p:bodyStyle>
    <p:otherStyle>
      <a:defPPr>
        <a:defRPr lang="en-US"/>
      </a:defPPr>
      <a:lvl1pPr marL="0" algn="l" defTabSz="3901470" rtl="0" eaLnBrk="1" latinLnBrk="0" hangingPunct="1">
        <a:defRPr sz="7680" kern="1200">
          <a:solidFill>
            <a:schemeClr val="tx1"/>
          </a:solidFill>
          <a:latin typeface="+mn-lt"/>
          <a:ea typeface="+mn-ea"/>
          <a:cs typeface="+mn-cs"/>
        </a:defRPr>
      </a:lvl1pPr>
      <a:lvl2pPr marL="1950735" algn="l" defTabSz="3901470" rtl="0" eaLnBrk="1" latinLnBrk="0" hangingPunct="1">
        <a:defRPr sz="7680" kern="1200">
          <a:solidFill>
            <a:schemeClr val="tx1"/>
          </a:solidFill>
          <a:latin typeface="+mn-lt"/>
          <a:ea typeface="+mn-ea"/>
          <a:cs typeface="+mn-cs"/>
        </a:defRPr>
      </a:lvl2pPr>
      <a:lvl3pPr marL="3901470" algn="l" defTabSz="3901470" rtl="0" eaLnBrk="1" latinLnBrk="0" hangingPunct="1">
        <a:defRPr sz="7680" kern="1200">
          <a:solidFill>
            <a:schemeClr val="tx1"/>
          </a:solidFill>
          <a:latin typeface="+mn-lt"/>
          <a:ea typeface="+mn-ea"/>
          <a:cs typeface="+mn-cs"/>
        </a:defRPr>
      </a:lvl3pPr>
      <a:lvl4pPr marL="5852206" algn="l" defTabSz="3901470" rtl="0" eaLnBrk="1" latinLnBrk="0" hangingPunct="1">
        <a:defRPr sz="7680" kern="1200">
          <a:solidFill>
            <a:schemeClr val="tx1"/>
          </a:solidFill>
          <a:latin typeface="+mn-lt"/>
          <a:ea typeface="+mn-ea"/>
          <a:cs typeface="+mn-cs"/>
        </a:defRPr>
      </a:lvl4pPr>
      <a:lvl5pPr marL="7802941" algn="l" defTabSz="3901470" rtl="0" eaLnBrk="1" latinLnBrk="0" hangingPunct="1">
        <a:defRPr sz="7680" kern="1200">
          <a:solidFill>
            <a:schemeClr val="tx1"/>
          </a:solidFill>
          <a:latin typeface="+mn-lt"/>
          <a:ea typeface="+mn-ea"/>
          <a:cs typeface="+mn-cs"/>
        </a:defRPr>
      </a:lvl5pPr>
      <a:lvl6pPr marL="9753676" algn="l" defTabSz="3901470" rtl="0" eaLnBrk="1" latinLnBrk="0" hangingPunct="1">
        <a:defRPr sz="7680" kern="1200">
          <a:solidFill>
            <a:schemeClr val="tx1"/>
          </a:solidFill>
          <a:latin typeface="+mn-lt"/>
          <a:ea typeface="+mn-ea"/>
          <a:cs typeface="+mn-cs"/>
        </a:defRPr>
      </a:lvl6pPr>
      <a:lvl7pPr marL="11704411" algn="l" defTabSz="3901470" rtl="0" eaLnBrk="1" latinLnBrk="0" hangingPunct="1">
        <a:defRPr sz="7680" kern="1200">
          <a:solidFill>
            <a:schemeClr val="tx1"/>
          </a:solidFill>
          <a:latin typeface="+mn-lt"/>
          <a:ea typeface="+mn-ea"/>
          <a:cs typeface="+mn-cs"/>
        </a:defRPr>
      </a:lvl7pPr>
      <a:lvl8pPr marL="13655147" algn="l" defTabSz="3901470" rtl="0" eaLnBrk="1" latinLnBrk="0" hangingPunct="1">
        <a:defRPr sz="7680" kern="1200">
          <a:solidFill>
            <a:schemeClr val="tx1"/>
          </a:solidFill>
          <a:latin typeface="+mn-lt"/>
          <a:ea typeface="+mn-ea"/>
          <a:cs typeface="+mn-cs"/>
        </a:defRPr>
      </a:lvl8pPr>
      <a:lvl9pPr marL="15605882" algn="l" defTabSz="3901470" rtl="0" eaLnBrk="1" latinLnBrk="0" hangingPunct="1">
        <a:defRPr sz="76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package" Target="../embeddings/Microsoft_Excel_Worksheet.xlsx"/><Relationship Id="rId4" Type="http://schemas.openxmlformats.org/officeDocument/2006/relationships/image" Target="../media/image2.jpg"/><Relationship Id="rId9"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5D97DAD-B21A-4211-A628-09C0DCB7B5DD}"/>
              </a:ext>
            </a:extLst>
          </p:cNvPr>
          <p:cNvSpPr txBox="1"/>
          <p:nvPr/>
        </p:nvSpPr>
        <p:spPr>
          <a:xfrm>
            <a:off x="7507705" y="2422744"/>
            <a:ext cx="29260800" cy="2941318"/>
          </a:xfrm>
          <a:prstGeom prst="rect">
            <a:avLst/>
          </a:prstGeom>
          <a:noFill/>
        </p:spPr>
        <p:txBody>
          <a:bodyPr wrap="square" rtlCol="0">
            <a:spAutoFit/>
          </a:bodyPr>
          <a:lstStyle/>
          <a:p>
            <a:pPr algn="ctr"/>
            <a:r>
              <a:rPr lang="en-US" sz="6171" dirty="0">
                <a:latin typeface="Times New Roman" panose="02020603050405020304" pitchFamily="18" charset="0"/>
                <a:cs typeface="Times New Roman" panose="02020603050405020304" pitchFamily="18" charset="0"/>
              </a:rPr>
              <a:t>Indiana LSAMP Louis Stokes Alliance For Minority Participation</a:t>
            </a:r>
          </a:p>
          <a:p>
            <a:pPr algn="ctr"/>
            <a:r>
              <a:rPr lang="en-US" sz="4114" dirty="0">
                <a:latin typeface="Times New Roman" panose="02020603050405020304" pitchFamily="18" charset="0"/>
                <a:cs typeface="Times New Roman" panose="02020603050405020304" pitchFamily="18" charset="0"/>
              </a:rPr>
              <a:t>Colleen F. Manning, Ph.D., Stephen P. Hundley, Ph.D., &amp;</a:t>
            </a:r>
            <a:endParaRPr lang="en-US" sz="4114" baseline="30000" dirty="0">
              <a:latin typeface="Times New Roman" panose="02020603050405020304" pitchFamily="18" charset="0"/>
              <a:cs typeface="Times New Roman" panose="02020603050405020304" pitchFamily="18" charset="0"/>
            </a:endParaRPr>
          </a:p>
          <a:p>
            <a:pPr algn="ctr"/>
            <a:r>
              <a:rPr lang="en-US" sz="4114" dirty="0">
                <a:latin typeface="Times New Roman" panose="02020603050405020304" pitchFamily="18" charset="0"/>
                <a:cs typeface="Times New Roman" panose="02020603050405020304" pitchFamily="18" charset="0"/>
              </a:rPr>
              <a:t>Tabitha Campbell </a:t>
            </a:r>
            <a:r>
              <a:rPr lang="en-US" sz="4114" baseline="30000" dirty="0">
                <a:latin typeface="Times New Roman" panose="02020603050405020304" pitchFamily="18" charset="0"/>
                <a:cs typeface="Times New Roman" panose="02020603050405020304" pitchFamily="18" charset="0"/>
              </a:rPr>
              <a:t>. </a:t>
            </a:r>
          </a:p>
          <a:p>
            <a:pPr algn="ctr"/>
            <a:r>
              <a:rPr lang="en-US" sz="4114" baseline="30000" dirty="0">
                <a:latin typeface="Times New Roman" panose="02020603050405020304" pitchFamily="18" charset="0"/>
                <a:cs typeface="Times New Roman" panose="02020603050405020304" pitchFamily="18" charset="0"/>
              </a:rPr>
              <a:t>1 </a:t>
            </a:r>
            <a:r>
              <a:rPr lang="en-US" sz="4114" dirty="0">
                <a:latin typeface="Times New Roman" panose="02020603050405020304" pitchFamily="18" charset="0"/>
                <a:cs typeface="Times New Roman" panose="02020603050405020304" pitchFamily="18" charset="0"/>
              </a:rPr>
              <a:t>Indiana University Indianapolis &amp; </a:t>
            </a:r>
            <a:r>
              <a:rPr lang="en-US" sz="4114" baseline="30000" dirty="0">
                <a:latin typeface="Times New Roman" panose="02020603050405020304" pitchFamily="18" charset="0"/>
                <a:cs typeface="Times New Roman" panose="02020603050405020304" pitchFamily="18" charset="0"/>
              </a:rPr>
              <a:t>2 </a:t>
            </a:r>
            <a:r>
              <a:rPr lang="en-US" sz="4114" dirty="0">
                <a:latin typeface="Times New Roman" panose="02020603050405020304" pitchFamily="18" charset="0"/>
                <a:cs typeface="Times New Roman" panose="02020603050405020304" pitchFamily="18" charset="0"/>
              </a:rPr>
              <a:t>Goodman Research Group., Inc.</a:t>
            </a:r>
          </a:p>
        </p:txBody>
      </p:sp>
      <p:graphicFrame>
        <p:nvGraphicFramePr>
          <p:cNvPr id="2" name="Table 1" descr="Full-time Minority and Non-Minority STEM Enrollment across Indiana LSAMP. Graph indicated enrollment of minority students increasing in phase one of the program for full time students.&#10;">
            <a:extLst>
              <a:ext uri="{FF2B5EF4-FFF2-40B4-BE49-F238E27FC236}">
                <a16:creationId xmlns:a16="http://schemas.microsoft.com/office/drawing/2014/main" id="{F276B845-F70B-0422-8D0E-4AADB8DC3910}"/>
              </a:ext>
            </a:extLst>
          </p:cNvPr>
          <p:cNvGraphicFramePr>
            <a:graphicFrameLocks noGrp="1"/>
          </p:cNvGraphicFramePr>
          <p:nvPr>
            <p:extLst>
              <p:ext uri="{D42A27DB-BD31-4B8C-83A1-F6EECF244321}">
                <p14:modId xmlns:p14="http://schemas.microsoft.com/office/powerpoint/2010/main" val="2618766337"/>
              </p:ext>
            </p:extLst>
          </p:nvPr>
        </p:nvGraphicFramePr>
        <p:xfrm>
          <a:off x="2351314" y="6071118"/>
          <a:ext cx="39263216" cy="18366378"/>
        </p:xfrm>
        <a:graphic>
          <a:graphicData uri="http://schemas.openxmlformats.org/drawingml/2006/table">
            <a:tbl>
              <a:tblPr firstRow="1" bandRow="1">
                <a:tableStyleId>{5C22544A-7EE6-4342-B048-85BDC9FD1C3A}</a:tableStyleId>
              </a:tblPr>
              <a:tblGrid>
                <a:gridCol w="957639">
                  <a:extLst>
                    <a:ext uri="{9D8B030D-6E8A-4147-A177-3AD203B41FA5}">
                      <a16:colId xmlns:a16="http://schemas.microsoft.com/office/drawing/2014/main" val="3830705061"/>
                    </a:ext>
                  </a:extLst>
                </a:gridCol>
                <a:gridCol w="9576394">
                  <a:extLst>
                    <a:ext uri="{9D8B030D-6E8A-4147-A177-3AD203B41FA5}">
                      <a16:colId xmlns:a16="http://schemas.microsoft.com/office/drawing/2014/main" val="3778558819"/>
                    </a:ext>
                  </a:extLst>
                </a:gridCol>
                <a:gridCol w="11672823">
                  <a:extLst>
                    <a:ext uri="{9D8B030D-6E8A-4147-A177-3AD203B41FA5}">
                      <a16:colId xmlns:a16="http://schemas.microsoft.com/office/drawing/2014/main" val="3221535250"/>
                    </a:ext>
                  </a:extLst>
                </a:gridCol>
                <a:gridCol w="10870719">
                  <a:extLst>
                    <a:ext uri="{9D8B030D-6E8A-4147-A177-3AD203B41FA5}">
                      <a16:colId xmlns:a16="http://schemas.microsoft.com/office/drawing/2014/main" val="2232259631"/>
                    </a:ext>
                  </a:extLst>
                </a:gridCol>
                <a:gridCol w="6185641">
                  <a:extLst>
                    <a:ext uri="{9D8B030D-6E8A-4147-A177-3AD203B41FA5}">
                      <a16:colId xmlns:a16="http://schemas.microsoft.com/office/drawing/2014/main" val="4214794467"/>
                    </a:ext>
                  </a:extLst>
                </a:gridCol>
              </a:tblGrid>
              <a:tr h="18209623">
                <a:tc>
                  <a:txBody>
                    <a:bodyPr/>
                    <a:lstStyle/>
                    <a:p>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txBody>
                  <a:tcPr marL="78377" marR="78377" marT="39189" marB="39189">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sz="3100" dirty="0">
                        <a:latin typeface="Times New Roman" panose="02020603050405020304" pitchFamily="18" charset="0"/>
                        <a:cs typeface="Times New Roman" panose="02020603050405020304" pitchFamily="18" charset="0"/>
                      </a:endParaRPr>
                    </a:p>
                    <a:p>
                      <a:r>
                        <a:rPr lang="en-US" sz="3100" dirty="0">
                          <a:latin typeface="Times New Roman" panose="02020603050405020304" pitchFamily="18" charset="0"/>
                          <a:cs typeface="Times New Roman" panose="02020603050405020304" pitchFamily="18" charset="0"/>
                        </a:rPr>
                        <a:t>Indiana LSAMP</a:t>
                      </a:r>
                    </a:p>
                    <a:p>
                      <a:r>
                        <a:rPr lang="en-US" sz="2700" b="0" i="1" kern="1200" dirty="0">
                          <a:solidFill>
                            <a:schemeClr val="lt1"/>
                          </a:solidFill>
                          <a:effectLst/>
                          <a:latin typeface="Times New Roman" panose="02020603050405020304" pitchFamily="18" charset="0"/>
                          <a:ea typeface="+mn-ea"/>
                          <a:cs typeface="Times New Roman" panose="02020603050405020304" pitchFamily="18" charset="0"/>
                        </a:rPr>
                        <a:t>Phase I: 2017-2022</a:t>
                      </a:r>
                    </a:p>
                    <a:p>
                      <a:r>
                        <a:rPr lang="en-US" sz="2700" b="0" i="1" kern="1200" dirty="0">
                          <a:solidFill>
                            <a:schemeClr val="lt1"/>
                          </a:solidFill>
                          <a:effectLst/>
                          <a:latin typeface="Times New Roman" panose="02020603050405020304" pitchFamily="18" charset="0"/>
                          <a:ea typeface="+mn-ea"/>
                          <a:cs typeface="Times New Roman" panose="02020603050405020304" pitchFamily="18" charset="0"/>
                        </a:rPr>
                        <a:t>Phase II:  2023-2028</a:t>
                      </a:r>
                    </a:p>
                    <a:p>
                      <a:endParaRPr lang="en-US" sz="2700" b="0" i="0" u="none"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2700" b="0" i="0" u="none" kern="1200" dirty="0">
                          <a:solidFill>
                            <a:schemeClr val="lt1"/>
                          </a:solidFill>
                          <a:effectLst/>
                          <a:latin typeface="Times New Roman" panose="02020603050405020304" pitchFamily="18" charset="0"/>
                          <a:ea typeface="+mn-ea"/>
                          <a:cs typeface="Times New Roman" panose="02020603050405020304" pitchFamily="18" charset="0"/>
                        </a:rPr>
                        <a:t>Indiana LSAMP consists of three research institutions: Indiana University Indianapolis (lead institution), Indiana University Bloomington and Ball State University; two four-year regional universities: Indiana University Northwest and Indiana University South Bend; and Ivy Tech Community College Indianapolis, </a:t>
                      </a:r>
                      <a:r>
                        <a:rPr lang="en-US" sz="2700" b="1" i="0" u="none" kern="1200" dirty="0">
                          <a:solidFill>
                            <a:schemeClr val="lt1"/>
                          </a:solidFill>
                          <a:effectLst/>
                          <a:latin typeface="Times New Roman" panose="02020603050405020304" pitchFamily="18" charset="0"/>
                          <a:ea typeface="+mn-ea"/>
                          <a:cs typeface="Times New Roman" panose="02020603050405020304" pitchFamily="18" charset="0"/>
                        </a:rPr>
                        <a:t>working together to address the critical need of increasing the participation and advancement of URM students in STEM disciplines</a:t>
                      </a:r>
                      <a:r>
                        <a:rPr lang="en-US" sz="2700" b="0" i="0" u="none" kern="1200" dirty="0">
                          <a:solidFill>
                            <a:schemeClr val="lt1"/>
                          </a:solidFill>
                          <a:effectLst/>
                          <a:latin typeface="Times New Roman" panose="02020603050405020304" pitchFamily="18" charset="0"/>
                          <a:ea typeface="+mn-ea"/>
                          <a:cs typeface="Times New Roman" panose="02020603050405020304" pitchFamily="18" charset="0"/>
                        </a:rPr>
                        <a:t>.</a:t>
                      </a:r>
                    </a:p>
                    <a:p>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3100" b="1" i="0" kern="1200" dirty="0">
                          <a:solidFill>
                            <a:schemeClr val="lt1"/>
                          </a:solidFill>
                          <a:effectLst/>
                          <a:latin typeface="Times New Roman" panose="02020603050405020304" pitchFamily="18" charset="0"/>
                          <a:ea typeface="+mn-ea"/>
                          <a:cs typeface="Times New Roman" panose="02020603050405020304" pitchFamily="18" charset="0"/>
                        </a:rPr>
                        <a:t>Phase II Goal</a:t>
                      </a:r>
                    </a:p>
                    <a:p>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pPr marL="342900" indent="-342900">
                        <a:buFont typeface="Wingdings" panose="05000000000000000000" pitchFamily="2" charset="2"/>
                        <a:buChar char="Ø"/>
                      </a:pPr>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A 35% increase in the number of underrepresented minority students earning STEM baccalaureate degrees awarded by Alliance institutions</a:t>
                      </a:r>
                    </a:p>
                    <a:p>
                      <a:pPr marL="1463040" lvl="1" indent="-342900">
                        <a:buFont typeface="Courier New" panose="02070309020205020404" pitchFamily="49" charset="0"/>
                        <a:buChar char="o"/>
                      </a:pPr>
                      <a:r>
                        <a:rPr lang="en-US" sz="2700" b="0" dirty="0">
                          <a:latin typeface="Times New Roman" panose="02020603050405020304" pitchFamily="18" charset="0"/>
                          <a:cs typeface="Times New Roman" panose="02020603050405020304" pitchFamily="18" charset="0"/>
                        </a:rPr>
                        <a:t>10% will earn degrees in three areas of national priority:  Computer Science, Informatics, and Artificial Intelligence</a:t>
                      </a:r>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To reach our goal we focus on two areas:</a:t>
                      </a:r>
                    </a:p>
                    <a:p>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2700" b="1" i="0" kern="1200" dirty="0">
                          <a:solidFill>
                            <a:schemeClr val="lt1"/>
                          </a:solidFill>
                          <a:effectLst/>
                          <a:latin typeface="Times New Roman" panose="02020603050405020304" pitchFamily="18" charset="0"/>
                          <a:ea typeface="+mn-ea"/>
                          <a:cs typeface="Times New Roman" panose="02020603050405020304" pitchFamily="18" charset="0"/>
                        </a:rPr>
                        <a:t>Implement high-impact practices (HIPs) that improve IN LSAMP students’ competitiveness for graduate school admissions and/or employment in STEM:</a:t>
                      </a:r>
                    </a:p>
                    <a:p>
                      <a:pPr marL="342900" indent="-342900">
                        <a:buFont typeface="Wingdings" panose="05000000000000000000" pitchFamily="2" charset="2"/>
                        <a:buChar char="Ø"/>
                      </a:pPr>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pPr marL="342900" indent="-342900">
                        <a:buFont typeface="Wingdings" panose="05000000000000000000" pitchFamily="2" charset="2"/>
                        <a:buChar char="Ø"/>
                      </a:pPr>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Faculty Mentored STEM Research</a:t>
                      </a:r>
                    </a:p>
                    <a:p>
                      <a:pPr marL="342900" indent="-342900">
                        <a:buFont typeface="Wingdings" panose="05000000000000000000" pitchFamily="2" charset="2"/>
                        <a:buChar char="Ø"/>
                      </a:pPr>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Research Conference Participation</a:t>
                      </a:r>
                    </a:p>
                    <a:p>
                      <a:pPr marL="342900" indent="-342900">
                        <a:buFont typeface="Wingdings" panose="05000000000000000000" pitchFamily="2" charset="2"/>
                        <a:buChar char="Ø"/>
                      </a:pPr>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STEM Peer Mentoring</a:t>
                      </a:r>
                    </a:p>
                    <a:p>
                      <a:pPr marL="342900" indent="-342900">
                        <a:buFont typeface="Wingdings" panose="05000000000000000000" pitchFamily="2" charset="2"/>
                        <a:buChar char="Ø"/>
                      </a:pPr>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Professional and Grad School Preparation</a:t>
                      </a:r>
                    </a:p>
                    <a:p>
                      <a:pPr marL="342900" indent="-342900">
                        <a:buFont typeface="Wingdings" panose="05000000000000000000" pitchFamily="2" charset="2"/>
                        <a:buChar char="Ø"/>
                      </a:pPr>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STEM Career Exploration</a:t>
                      </a:r>
                    </a:p>
                    <a:p>
                      <a:pPr marL="0" indent="0">
                        <a:buFont typeface="Wingdings" panose="05000000000000000000" pitchFamily="2" charset="2"/>
                        <a:buNone/>
                      </a:pPr>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r>
                        <a:rPr lang="en-US" sz="2700" b="1" i="0" kern="1200" dirty="0">
                          <a:solidFill>
                            <a:schemeClr val="lt1"/>
                          </a:solidFill>
                          <a:effectLst/>
                          <a:latin typeface="Times New Roman" panose="02020603050405020304" pitchFamily="18" charset="0"/>
                          <a:ea typeface="+mn-ea"/>
                          <a:cs typeface="Times New Roman" panose="02020603050405020304" pitchFamily="18" charset="0"/>
                        </a:rPr>
                        <a:t>Facilitate seamless transitions into STEM degrees</a:t>
                      </a:r>
                    </a:p>
                    <a:p>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2700" b="0" i="0" kern="1200" dirty="0">
                          <a:solidFill>
                            <a:schemeClr val="lt1"/>
                          </a:solidFill>
                          <a:effectLst/>
                          <a:latin typeface="Times New Roman" panose="02020603050405020304" pitchFamily="18" charset="0"/>
                          <a:ea typeface="+mn-ea"/>
                          <a:cs typeface="Times New Roman" panose="02020603050405020304" pitchFamily="18" charset="0"/>
                        </a:rPr>
                        <a:t>IN LSAMP designs activities for community college transfers that improve undergraduate STEM discipline connections and prepares them for STEM undergraduate programs at a four-year university. At the four-year universities we design professional development activities to increase connection with STEM careers and graduate opportunities.</a:t>
                      </a:r>
                    </a:p>
                    <a:p>
                      <a:endParaRPr lang="en-US" sz="2700" b="0" i="0" kern="1200" dirty="0">
                        <a:solidFill>
                          <a:schemeClr val="lt1"/>
                        </a:solidFill>
                        <a:effectLst/>
                        <a:latin typeface="Times New Roman" panose="02020603050405020304" pitchFamily="18" charset="0"/>
                        <a:ea typeface="+mn-ea"/>
                        <a:cs typeface="Times New Roman" panose="02020603050405020304" pitchFamily="18" charset="0"/>
                      </a:endParaRPr>
                    </a:p>
                  </a:txBody>
                  <a:tcPr marL="78377" marR="78377" marT="39189" marB="39189">
                    <a:lnL w="12700" cmpd="sng">
                      <a:noFill/>
                    </a:lnL>
                  </a:tcPr>
                </a:tc>
                <a:tc>
                  <a:txBody>
                    <a:bodyPr/>
                    <a:lstStyle/>
                    <a:p>
                      <a:endParaRPr lang="en-US" sz="3100" dirty="0">
                        <a:latin typeface="Times New Roman" panose="02020603050405020304" pitchFamily="18" charset="0"/>
                        <a:cs typeface="Times New Roman" panose="02020603050405020304" pitchFamily="18" charset="0"/>
                      </a:endParaRPr>
                    </a:p>
                    <a:p>
                      <a:r>
                        <a:rPr lang="en-US" sz="3100" dirty="0">
                          <a:latin typeface="Times New Roman" panose="02020603050405020304" pitchFamily="18" charset="0"/>
                          <a:cs typeface="Times New Roman" panose="02020603050405020304" pitchFamily="18" charset="0"/>
                        </a:rPr>
                        <a:t>Phase I Results: STEM Enrollment &amp; Graduation</a:t>
                      </a:r>
                    </a:p>
                    <a:p>
                      <a:endParaRPr lang="en-US" sz="2100" dirty="0">
                        <a:latin typeface="Times New Roman" panose="02020603050405020304" pitchFamily="18" charset="0"/>
                        <a:cs typeface="Times New Roman" panose="02020603050405020304" pitchFamily="18" charset="0"/>
                      </a:endParaRPr>
                    </a:p>
                    <a:p>
                      <a:r>
                        <a:rPr lang="en-US" sz="2700" i="1" dirty="0">
                          <a:latin typeface="Times New Roman" panose="02020603050405020304" pitchFamily="18" charset="0"/>
                          <a:cs typeface="Times New Roman" panose="02020603050405020304" pitchFamily="18" charset="0"/>
                        </a:rPr>
                        <a:t>Increased STEM Enrollment</a:t>
                      </a:r>
                    </a:p>
                    <a:p>
                      <a:r>
                        <a:rPr lang="en-US" sz="2700" b="0" kern="1200" dirty="0">
                          <a:solidFill>
                            <a:schemeClr val="lt1"/>
                          </a:solidFill>
                          <a:effectLst/>
                          <a:latin typeface="Times New Roman" panose="02020603050405020304" pitchFamily="18" charset="0"/>
                          <a:ea typeface="+mn-ea"/>
                          <a:cs typeface="Times New Roman" panose="02020603050405020304" pitchFamily="18" charset="0"/>
                        </a:rPr>
                        <a:t>Across the Alliance, URM STEM full-time enrollment – including both LSAMP participants and non-participants – trended upward across the first phase of the program. From Year 1 through Year 5, there was </a:t>
                      </a:r>
                      <a:r>
                        <a:rPr lang="en-US" sz="2700" b="1" kern="1200" dirty="0">
                          <a:solidFill>
                            <a:schemeClr val="lt1"/>
                          </a:solidFill>
                          <a:effectLst/>
                          <a:latin typeface="Times New Roman" panose="02020603050405020304" pitchFamily="18" charset="0"/>
                          <a:ea typeface="+mn-ea"/>
                          <a:cs typeface="Times New Roman" panose="02020603050405020304" pitchFamily="18" charset="0"/>
                        </a:rPr>
                        <a:t>a 38% increase</a:t>
                      </a:r>
                      <a:r>
                        <a:rPr lang="en-US" sz="2700" b="0" kern="1200" dirty="0">
                          <a:solidFill>
                            <a:schemeClr val="lt1"/>
                          </a:solidFill>
                          <a:effectLst/>
                          <a:latin typeface="Times New Roman" panose="02020603050405020304" pitchFamily="18" charset="0"/>
                          <a:ea typeface="+mn-ea"/>
                          <a:cs typeface="Times New Roman" panose="02020603050405020304" pitchFamily="18" charset="0"/>
                        </a:rPr>
                        <a:t> (from 2,156 to 2,974). This was </a:t>
                      </a:r>
                      <a:r>
                        <a:rPr lang="en-US" sz="2700" b="1" kern="1200" dirty="0">
                          <a:solidFill>
                            <a:schemeClr val="lt1"/>
                          </a:solidFill>
                          <a:effectLst/>
                          <a:latin typeface="Times New Roman" panose="02020603050405020304" pitchFamily="18" charset="0"/>
                          <a:ea typeface="+mn-ea"/>
                          <a:cs typeface="Times New Roman" panose="02020603050405020304" pitchFamily="18" charset="0"/>
                        </a:rPr>
                        <a:t>three times higher</a:t>
                      </a:r>
                      <a:r>
                        <a:rPr lang="en-US" sz="2700" b="0" kern="1200" dirty="0">
                          <a:solidFill>
                            <a:schemeClr val="lt1"/>
                          </a:solidFill>
                          <a:effectLst/>
                          <a:latin typeface="Times New Roman" panose="02020603050405020304" pitchFamily="18" charset="0"/>
                          <a:ea typeface="+mn-ea"/>
                          <a:cs typeface="Times New Roman" panose="02020603050405020304" pitchFamily="18" charset="0"/>
                        </a:rPr>
                        <a:t> than the 13% increase among all LSAMPs nationally. It was also </a:t>
                      </a:r>
                      <a:r>
                        <a:rPr lang="en-US" sz="2700" b="1" kern="1200" dirty="0">
                          <a:solidFill>
                            <a:schemeClr val="lt1"/>
                          </a:solidFill>
                          <a:effectLst/>
                          <a:latin typeface="Times New Roman" panose="02020603050405020304" pitchFamily="18" charset="0"/>
                          <a:ea typeface="+mn-ea"/>
                          <a:cs typeface="Times New Roman" panose="02020603050405020304" pitchFamily="18" charset="0"/>
                        </a:rPr>
                        <a:t>nine times higher</a:t>
                      </a:r>
                      <a:r>
                        <a:rPr lang="en-US" sz="2700" b="0" kern="1200" dirty="0">
                          <a:solidFill>
                            <a:schemeClr val="lt1"/>
                          </a:solidFill>
                          <a:effectLst/>
                          <a:latin typeface="Times New Roman" panose="02020603050405020304" pitchFamily="18" charset="0"/>
                          <a:ea typeface="+mn-ea"/>
                          <a:cs typeface="Times New Roman" panose="02020603050405020304" pitchFamily="18" charset="0"/>
                        </a:rPr>
                        <a:t> than the increase in non-minority STEM full-time enrollment over the same period of time. </a:t>
                      </a:r>
                      <a:endParaRPr lang="en-US" sz="2700" b="0" dirty="0">
                        <a:latin typeface="Times New Roman" panose="02020603050405020304" pitchFamily="18" charset="0"/>
                        <a:cs typeface="Times New Roman" panose="02020603050405020304" pitchFamily="18" charset="0"/>
                      </a:endParaRPr>
                    </a:p>
                    <a:p>
                      <a:endParaRPr lang="en-US" sz="2100" b="0"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latin typeface="Times New Roman" panose="02020603050405020304" pitchFamily="18" charset="0"/>
                        <a:cs typeface="Times New Roman" panose="02020603050405020304" pitchFamily="18" charset="0"/>
                      </a:endParaRPr>
                    </a:p>
                    <a:p>
                      <a:endParaRPr lang="en-US" sz="2100" i="1" dirty="0">
                        <a:latin typeface="Times New Roman" panose="02020603050405020304" pitchFamily="18" charset="0"/>
                        <a:cs typeface="Times New Roman" panose="02020603050405020304" pitchFamily="18" charset="0"/>
                      </a:endParaRPr>
                    </a:p>
                    <a:p>
                      <a:endParaRPr lang="en-US" sz="2100" i="1" dirty="0">
                        <a:latin typeface="Times New Roman" panose="02020603050405020304" pitchFamily="18" charset="0"/>
                        <a:cs typeface="Times New Roman" panose="02020603050405020304" pitchFamily="18" charset="0"/>
                      </a:endParaRPr>
                    </a:p>
                    <a:p>
                      <a:endParaRPr lang="en-US" sz="2700" i="1" dirty="0">
                        <a:latin typeface="Times New Roman" panose="02020603050405020304" pitchFamily="18" charset="0"/>
                        <a:cs typeface="Times New Roman" panose="02020603050405020304" pitchFamily="18" charset="0"/>
                      </a:endParaRPr>
                    </a:p>
                    <a:p>
                      <a:r>
                        <a:rPr lang="en-US" sz="2700" i="1" dirty="0">
                          <a:latin typeface="Times New Roman" panose="02020603050405020304" pitchFamily="18" charset="0"/>
                          <a:cs typeface="Times New Roman" panose="02020603050405020304" pitchFamily="18" charset="0"/>
                        </a:rPr>
                        <a:t>Increased STEM Degrees</a:t>
                      </a:r>
                    </a:p>
                    <a:p>
                      <a:r>
                        <a:rPr lang="en-US" sz="2700" b="0" kern="1200" dirty="0">
                          <a:solidFill>
                            <a:schemeClr val="lt1"/>
                          </a:solidFill>
                          <a:effectLst/>
                          <a:latin typeface="Times New Roman" panose="02020603050405020304" pitchFamily="18" charset="0"/>
                          <a:ea typeface="+mn-ea"/>
                          <a:cs typeface="Times New Roman" panose="02020603050405020304" pitchFamily="18" charset="0"/>
                        </a:rPr>
                        <a:t>The number of URM STEM degrees awarded across the Alliance also trended upward, an increase of </a:t>
                      </a:r>
                      <a:r>
                        <a:rPr lang="en-US" sz="2700" b="1" kern="1200" dirty="0">
                          <a:solidFill>
                            <a:schemeClr val="lt1"/>
                          </a:solidFill>
                          <a:effectLst/>
                          <a:latin typeface="Times New Roman" panose="02020603050405020304" pitchFamily="18" charset="0"/>
                          <a:ea typeface="+mn-ea"/>
                          <a:cs typeface="Times New Roman" panose="02020603050405020304" pitchFamily="18" charset="0"/>
                        </a:rPr>
                        <a:t>61%</a:t>
                      </a:r>
                      <a:r>
                        <a:rPr lang="en-US" sz="2700" b="0" kern="1200" dirty="0">
                          <a:solidFill>
                            <a:schemeClr val="lt1"/>
                          </a:solidFill>
                          <a:effectLst/>
                          <a:latin typeface="Times New Roman" panose="02020603050405020304" pitchFamily="18" charset="0"/>
                          <a:ea typeface="+mn-ea"/>
                          <a:cs typeface="Times New Roman" panose="02020603050405020304" pitchFamily="18" charset="0"/>
                        </a:rPr>
                        <a:t>. This matched exactly the increase in the number of STEM degrees awarded to URMs across all LSAMPs nationally, over the same period of time. Over the same period across Indiana LSAMP institutions, there was </a:t>
                      </a:r>
                      <a:r>
                        <a:rPr lang="en-US" sz="2700" b="1" kern="1200" dirty="0">
                          <a:solidFill>
                            <a:schemeClr val="lt1"/>
                          </a:solidFill>
                          <a:effectLst/>
                          <a:latin typeface="Times New Roman" panose="02020603050405020304" pitchFamily="18" charset="0"/>
                          <a:ea typeface="+mn-ea"/>
                          <a:cs typeface="Times New Roman" panose="02020603050405020304" pitchFamily="18" charset="0"/>
                        </a:rPr>
                        <a:t>a 7% </a:t>
                      </a:r>
                      <a:r>
                        <a:rPr lang="en-US" sz="2700" b="1" i="1" kern="1200" dirty="0">
                          <a:solidFill>
                            <a:schemeClr val="lt1"/>
                          </a:solidFill>
                          <a:effectLst/>
                          <a:latin typeface="Times New Roman" panose="02020603050405020304" pitchFamily="18" charset="0"/>
                          <a:ea typeface="+mn-ea"/>
                          <a:cs typeface="Times New Roman" panose="02020603050405020304" pitchFamily="18" charset="0"/>
                        </a:rPr>
                        <a:t>decrease</a:t>
                      </a:r>
                      <a:r>
                        <a:rPr lang="en-US" sz="2700" b="1" kern="1200" dirty="0">
                          <a:solidFill>
                            <a:schemeClr val="lt1"/>
                          </a:solidFill>
                          <a:effectLst/>
                          <a:latin typeface="Times New Roman" panose="02020603050405020304" pitchFamily="18" charset="0"/>
                          <a:ea typeface="+mn-ea"/>
                          <a:cs typeface="Times New Roman" panose="02020603050405020304" pitchFamily="18" charset="0"/>
                        </a:rPr>
                        <a:t> </a:t>
                      </a:r>
                      <a:r>
                        <a:rPr lang="en-US" sz="2700" b="0" kern="1200" dirty="0">
                          <a:solidFill>
                            <a:schemeClr val="lt1"/>
                          </a:solidFill>
                          <a:effectLst/>
                          <a:latin typeface="Times New Roman" panose="02020603050405020304" pitchFamily="18" charset="0"/>
                          <a:ea typeface="+mn-ea"/>
                          <a:cs typeface="Times New Roman" panose="02020603050405020304" pitchFamily="18" charset="0"/>
                        </a:rPr>
                        <a:t>in STEM degrees awarded to non-minorities. </a:t>
                      </a:r>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i="1" dirty="0"/>
                    </a:p>
                    <a:p>
                      <a:endParaRPr lang="en-US" sz="2100" b="0" dirty="0"/>
                    </a:p>
                  </a:txBody>
                  <a:tcPr marL="78377" marR="78377" marT="39189" marB="39189"/>
                </a:tc>
                <a:tc>
                  <a:txBody>
                    <a:bodyPr/>
                    <a:lstStyle/>
                    <a:p>
                      <a:endParaRPr lang="en-US" sz="2100" dirty="0">
                        <a:latin typeface="+mn-lt"/>
                        <a:cs typeface="+mn-cs"/>
                      </a:endParaRPr>
                    </a:p>
                    <a:p>
                      <a:r>
                        <a:rPr lang="en-US" sz="3100" dirty="0">
                          <a:latin typeface="Times New Roman" panose="02020603050405020304" pitchFamily="18" charset="0"/>
                          <a:cs typeface="Times New Roman" panose="02020603050405020304" pitchFamily="18" charset="0"/>
                        </a:rPr>
                        <a:t>Phase I Results: Impact of Undergraduate Research</a:t>
                      </a:r>
                    </a:p>
                    <a:p>
                      <a:endParaRPr lang="en-US" sz="2100" dirty="0">
                        <a:latin typeface="Times New Roman" panose="02020603050405020304" pitchFamily="18" charset="0"/>
                        <a:cs typeface="Times New Roman" panose="02020603050405020304" pitchFamily="18" charset="0"/>
                      </a:endParaRPr>
                    </a:p>
                    <a:p>
                      <a:r>
                        <a:rPr lang="en-US" sz="2700" b="1" i="1" kern="1200" dirty="0">
                          <a:solidFill>
                            <a:schemeClr val="lt1"/>
                          </a:solidFill>
                          <a:effectLst/>
                          <a:latin typeface="Times New Roman" panose="02020603050405020304" pitchFamily="18" charset="0"/>
                          <a:ea typeface="+mn-ea"/>
                          <a:cs typeface="Times New Roman" panose="02020603050405020304" pitchFamily="18" charset="0"/>
                        </a:rPr>
                        <a:t>Improving the Research Abilities of Students in STEM</a:t>
                      </a:r>
                      <a:endParaRPr lang="en-US" sz="2700" i="1" dirty="0">
                        <a:latin typeface="Times New Roman" panose="02020603050405020304" pitchFamily="18" charset="0"/>
                        <a:cs typeface="Times New Roman" panose="02020603050405020304" pitchFamily="18" charset="0"/>
                      </a:endParaRPr>
                    </a:p>
                    <a:p>
                      <a:r>
                        <a:rPr lang="en-US" sz="2700" b="0" kern="1200" dirty="0">
                          <a:solidFill>
                            <a:schemeClr val="lt1"/>
                          </a:solidFill>
                          <a:effectLst/>
                          <a:latin typeface="Times New Roman" panose="02020603050405020304" pitchFamily="18" charset="0"/>
                          <a:ea typeface="+mn-ea"/>
                          <a:cs typeface="Times New Roman" panose="02020603050405020304" pitchFamily="18" charset="0"/>
                        </a:rPr>
                        <a:t>Across the two summers in which data were collected, on average, both students and faculty indicated that students’ research abilities improved </a:t>
                      </a:r>
                      <a:r>
                        <a:rPr lang="en-US" sz="2700" b="0" i="1" kern="1200" dirty="0">
                          <a:solidFill>
                            <a:schemeClr val="lt1"/>
                          </a:solidFill>
                          <a:effectLst/>
                          <a:latin typeface="Times New Roman" panose="02020603050405020304" pitchFamily="18" charset="0"/>
                          <a:ea typeface="+mn-ea"/>
                          <a:cs typeface="Times New Roman" panose="02020603050405020304" pitchFamily="18" charset="0"/>
                        </a:rPr>
                        <a:t>quite a bit.</a:t>
                      </a:r>
                      <a:r>
                        <a:rPr lang="en-US" sz="2700" b="0" kern="1200" dirty="0">
                          <a:solidFill>
                            <a:schemeClr val="lt1"/>
                          </a:solidFill>
                          <a:effectLst/>
                          <a:latin typeface="Times New Roman" panose="02020603050405020304" pitchFamily="18" charset="0"/>
                          <a:ea typeface="+mn-ea"/>
                          <a:cs typeface="Times New Roman" panose="02020603050405020304" pitchFamily="18" charset="0"/>
                        </a:rPr>
                        <a:t> The highest ratings were given to students’ ability to collect data and their technical skills. Lower – but still fairly positive – ratings were given to their ability to formulate good research questions.</a:t>
                      </a: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1"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1"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2700" b="1" kern="1200" dirty="0">
                          <a:solidFill>
                            <a:schemeClr val="lt1"/>
                          </a:solidFill>
                          <a:effectLst/>
                          <a:latin typeface="Times New Roman" panose="02020603050405020304" pitchFamily="18" charset="0"/>
                          <a:ea typeface="+mn-ea"/>
                          <a:cs typeface="Times New Roman" panose="02020603050405020304" pitchFamily="18" charset="0"/>
                        </a:rPr>
                        <a:t>Students’ Likelihood of Future STEM Endeavors </a:t>
                      </a:r>
                    </a:p>
                    <a:p>
                      <a:r>
                        <a:rPr lang="en-US" sz="2700" b="0" kern="1200" dirty="0">
                          <a:solidFill>
                            <a:schemeClr val="lt1"/>
                          </a:solidFill>
                          <a:effectLst/>
                          <a:latin typeface="Times New Roman" panose="02020603050405020304" pitchFamily="18" charset="0"/>
                          <a:ea typeface="+mn-ea"/>
                          <a:cs typeface="Times New Roman" panose="02020603050405020304" pitchFamily="18" charset="0"/>
                        </a:rPr>
                        <a:t>A retrospective post-then-pre measure indicated that students were statistically significantly more likely to one day pursue a graduate degree in a STEM field and enter the STEM workforce.</a:t>
                      </a: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7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1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100" b="0" kern="1200" dirty="0">
                        <a:solidFill>
                          <a:schemeClr val="lt1"/>
                        </a:solidFill>
                        <a:effectLst/>
                        <a:latin typeface="Times New Roman" panose="02020603050405020304" pitchFamily="18" charset="0"/>
                        <a:ea typeface="+mn-ea"/>
                        <a:cs typeface="Times New Roman" panose="02020603050405020304" pitchFamily="18" charset="0"/>
                      </a:endParaRPr>
                    </a:p>
                    <a:p>
                      <a:endParaRPr lang="en-US" sz="2100" b="0" dirty="0">
                        <a:latin typeface="Times New Roman" panose="02020603050405020304" pitchFamily="18" charset="0"/>
                        <a:cs typeface="Times New Roman" panose="02020603050405020304" pitchFamily="18" charset="0"/>
                      </a:endParaRPr>
                    </a:p>
                  </a:txBody>
                  <a:tcPr marL="78377" marR="78377" marT="39189" marB="39189"/>
                </a:tc>
                <a:tc>
                  <a:txBody>
                    <a:bodyPr/>
                    <a:lstStyle/>
                    <a:p>
                      <a:endParaRPr lang="en-US" sz="2100" dirty="0"/>
                    </a:p>
                  </a:txBody>
                  <a:tcPr marL="78377" marR="78377" marT="39189" marB="39189"/>
                </a:tc>
                <a:extLst>
                  <a:ext uri="{0D108BD9-81ED-4DB2-BD59-A6C34878D82A}">
                    <a16:rowId xmlns:a16="http://schemas.microsoft.com/office/drawing/2014/main" val="2147101645"/>
                  </a:ext>
                </a:extLst>
              </a:tr>
            </a:tbl>
          </a:graphicData>
        </a:graphic>
      </p:graphicFrame>
      <p:pic>
        <p:nvPicPr>
          <p:cNvPr id="4" name="Picture 3" descr="Indiana LSAMP Alliance logos for participating campuses. ">
            <a:extLst>
              <a:ext uri="{FF2B5EF4-FFF2-40B4-BE49-F238E27FC236}">
                <a16:creationId xmlns:a16="http://schemas.microsoft.com/office/drawing/2014/main" id="{D11AC624-A32E-5894-9C54-5A084AED62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65092" y="24670864"/>
            <a:ext cx="21710469" cy="1441688"/>
          </a:xfrm>
          <a:prstGeom prst="rect">
            <a:avLst/>
          </a:prstGeom>
        </p:spPr>
      </p:pic>
      <p:grpSp>
        <p:nvGrpSpPr>
          <p:cNvPr id="12" name="Group 11" descr="The Louis Stokes STEM Pathways Implementation-Only Alliance: Indiana LSAMP is funded by the National Science Foundation, award number EES 2308500, 2023-2028. Any opinions, findings, and conclusions or recommendations expressed in this poster are those of the authors and do not necessarily reflect the views of the National Science Foundation.&#10;">
            <a:extLst>
              <a:ext uri="{FF2B5EF4-FFF2-40B4-BE49-F238E27FC236}">
                <a16:creationId xmlns:a16="http://schemas.microsoft.com/office/drawing/2014/main" id="{AAE0B5B5-9670-E160-4A68-16D4B6360B12}"/>
              </a:ext>
            </a:extLst>
          </p:cNvPr>
          <p:cNvGrpSpPr/>
          <p:nvPr/>
        </p:nvGrpSpPr>
        <p:grpSpPr>
          <a:xfrm>
            <a:off x="1327852" y="24289041"/>
            <a:ext cx="18708745" cy="2429691"/>
            <a:chOff x="28889674" y="26009600"/>
            <a:chExt cx="21826869" cy="2834640"/>
          </a:xfrm>
        </p:grpSpPr>
        <p:sp>
          <p:nvSpPr>
            <p:cNvPr id="6" name="TextBox 5">
              <a:extLst>
                <a:ext uri="{FF2B5EF4-FFF2-40B4-BE49-F238E27FC236}">
                  <a16:creationId xmlns:a16="http://schemas.microsoft.com/office/drawing/2014/main" id="{091EE881-831E-B139-4A0D-09F48325E82D}"/>
                </a:ext>
              </a:extLst>
            </p:cNvPr>
            <p:cNvSpPr txBox="1"/>
            <p:nvPr/>
          </p:nvSpPr>
          <p:spPr>
            <a:xfrm>
              <a:off x="32024761" y="26616984"/>
              <a:ext cx="18691782" cy="2077535"/>
            </a:xfrm>
            <a:prstGeom prst="rect">
              <a:avLst/>
            </a:prstGeom>
            <a:noFill/>
          </p:spPr>
          <p:txBody>
            <a:bodyPr wrap="square" rtlCol="0">
              <a:spAutoFit/>
            </a:bodyPr>
            <a:lstStyle/>
            <a:p>
              <a:r>
                <a:rPr lang="en-US" sz="2743" dirty="0">
                  <a:solidFill>
                    <a:srgbClr val="243142"/>
                  </a:solidFill>
                  <a:latin typeface="Times New Roman" panose="02020603050405020304" pitchFamily="18" charset="0"/>
                  <a:cs typeface="Times New Roman" panose="02020603050405020304" pitchFamily="18" charset="0"/>
                </a:rPr>
                <a:t>The Louis Stokes STEM Pathways Implementation-Only Alliance: Indiana LSAMP is funded by the National Science Foundation, award number EES 2308500, 2023-2028. Any opinions, findings, and conclusions or recommendations expressed in this poster are those of the authors and do not necessarily reflect the views of the National Science Foundation.</a:t>
              </a:r>
              <a:endParaRPr lang="en-US" sz="2743" dirty="0">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B235EF5B-1FFA-55D5-63FD-286EA5F88E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889674" y="26009600"/>
              <a:ext cx="2834640" cy="2834640"/>
            </a:xfrm>
            <a:prstGeom prst="rect">
              <a:avLst/>
            </a:prstGeom>
          </p:spPr>
        </p:pic>
      </p:grpSp>
      <p:graphicFrame>
        <p:nvGraphicFramePr>
          <p:cNvPr id="5" name="Object 4" descr="Graph of Research Skills accompanying survey ">
            <a:extLst>
              <a:ext uri="{FF2B5EF4-FFF2-40B4-BE49-F238E27FC236}">
                <a16:creationId xmlns:a16="http://schemas.microsoft.com/office/drawing/2014/main" id="{D440C6C4-437C-ABF7-BB4B-8374442FE213}"/>
              </a:ext>
            </a:extLst>
          </p:cNvPr>
          <p:cNvGraphicFramePr>
            <a:graphicFrameLocks noChangeAspect="1"/>
          </p:cNvGraphicFramePr>
          <p:nvPr>
            <p:extLst>
              <p:ext uri="{D42A27DB-BD31-4B8C-83A1-F6EECF244321}">
                <p14:modId xmlns:p14="http://schemas.microsoft.com/office/powerpoint/2010/main" val="574657095"/>
              </p:ext>
            </p:extLst>
          </p:nvPr>
        </p:nvGraphicFramePr>
        <p:xfrm>
          <a:off x="25624743" y="10487114"/>
          <a:ext cx="8909957" cy="4054929"/>
        </p:xfrm>
        <a:graphic>
          <a:graphicData uri="http://schemas.openxmlformats.org/presentationml/2006/ole">
            <mc:AlternateContent xmlns:mc="http://schemas.openxmlformats.org/markup-compatibility/2006">
              <mc:Choice xmlns:v="urn:schemas-microsoft-com:vml" Requires="v">
                <p:oleObj name="Worksheet" r:id="rId5" imgW="10395093" imgH="4730885" progId="Excel.Sheet.12">
                  <p:embed/>
                </p:oleObj>
              </mc:Choice>
              <mc:Fallback>
                <p:oleObj name="Worksheet" r:id="rId5" imgW="10395093" imgH="4730885" progId="Excel.Sheet.12">
                  <p:embed/>
                  <p:pic>
                    <p:nvPicPr>
                      <p:cNvPr id="0" name=""/>
                      <p:cNvPicPr/>
                      <p:nvPr/>
                    </p:nvPicPr>
                    <p:blipFill>
                      <a:blip r:embed="rId6"/>
                      <a:stretch>
                        <a:fillRect/>
                      </a:stretch>
                    </p:blipFill>
                    <p:spPr>
                      <a:xfrm>
                        <a:off x="25624743" y="10487114"/>
                        <a:ext cx="8909957" cy="4054929"/>
                      </a:xfrm>
                      <a:prstGeom prst="rect">
                        <a:avLst/>
                      </a:prstGeom>
                    </p:spPr>
                  </p:pic>
                </p:oleObj>
              </mc:Fallback>
            </mc:AlternateContent>
          </a:graphicData>
        </a:graphic>
      </p:graphicFrame>
      <p:graphicFrame>
        <p:nvGraphicFramePr>
          <p:cNvPr id="7" name="Chart 6" descr="Full-time Minority and Non-Minority STEM Enrollment across Indiana LSAMP. Graph indicated enrollment of minority students increasing in phase one of the program for full time students. ">
            <a:extLst>
              <a:ext uri="{FF2B5EF4-FFF2-40B4-BE49-F238E27FC236}">
                <a16:creationId xmlns:a16="http://schemas.microsoft.com/office/drawing/2014/main" id="{27FAE19E-56A4-F363-219A-7256B6E81750}"/>
              </a:ext>
            </a:extLst>
          </p:cNvPr>
          <p:cNvGraphicFramePr>
            <a:graphicFrameLocks noChangeAspect="1"/>
          </p:cNvGraphicFramePr>
          <p:nvPr>
            <p:extLst>
              <p:ext uri="{D42A27DB-BD31-4B8C-83A1-F6EECF244321}">
                <p14:modId xmlns:p14="http://schemas.microsoft.com/office/powerpoint/2010/main" val="2788416994"/>
              </p:ext>
            </p:extLst>
          </p:nvPr>
        </p:nvGraphicFramePr>
        <p:xfrm>
          <a:off x="14714415" y="10693150"/>
          <a:ext cx="7524206" cy="4514523"/>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9" name="Chart 8" descr="STEM Degrees Awarded to Minorities and Non-Minorities across Indiana LSAMP Chart.  The chart depicts an increase in minorities in stem degrees.&#10;">
            <a:extLst>
              <a:ext uri="{FF2B5EF4-FFF2-40B4-BE49-F238E27FC236}">
                <a16:creationId xmlns:a16="http://schemas.microsoft.com/office/drawing/2014/main" id="{63C747F7-1687-40E1-8C36-6FCECB2D0F9A}"/>
              </a:ext>
            </a:extLst>
          </p:cNvPr>
          <p:cNvGraphicFramePr>
            <a:graphicFrameLocks noChangeAspect="1"/>
          </p:cNvGraphicFramePr>
          <p:nvPr>
            <p:extLst>
              <p:ext uri="{D42A27DB-BD31-4B8C-83A1-F6EECF244321}">
                <p14:modId xmlns:p14="http://schemas.microsoft.com/office/powerpoint/2010/main" val="2487719801"/>
              </p:ext>
            </p:extLst>
          </p:nvPr>
        </p:nvGraphicFramePr>
        <p:xfrm>
          <a:off x="14714415" y="19217706"/>
          <a:ext cx="7524206" cy="453085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 name="Chart 2" descr="Retrospective Pre Changes in Students’ Likelihood of Future STEM Endeavors&#10;">
            <a:extLst>
              <a:ext uri="{FF2B5EF4-FFF2-40B4-BE49-F238E27FC236}">
                <a16:creationId xmlns:a16="http://schemas.microsoft.com/office/drawing/2014/main" id="{63C747F7-1687-40E1-8C36-6FCECB2D0F9A}"/>
              </a:ext>
            </a:extLst>
          </p:cNvPr>
          <p:cNvGraphicFramePr>
            <a:graphicFrameLocks noChangeAspect="1"/>
          </p:cNvGraphicFramePr>
          <p:nvPr>
            <p:extLst>
              <p:ext uri="{D42A27DB-BD31-4B8C-83A1-F6EECF244321}">
                <p14:modId xmlns:p14="http://schemas.microsoft.com/office/powerpoint/2010/main" val="3824294951"/>
              </p:ext>
            </p:extLst>
          </p:nvPr>
        </p:nvGraphicFramePr>
        <p:xfrm>
          <a:off x="26317618" y="18708968"/>
          <a:ext cx="7524206" cy="4122638"/>
        </p:xfrm>
        <a:graphic>
          <a:graphicData uri="http://schemas.openxmlformats.org/drawingml/2006/chart">
            <c:chart xmlns:c="http://schemas.openxmlformats.org/drawingml/2006/chart" xmlns:r="http://schemas.openxmlformats.org/officeDocument/2006/relationships" r:id="rId9"/>
          </a:graphicData>
        </a:graphic>
      </p:graphicFrame>
      <p:sp>
        <p:nvSpPr>
          <p:cNvPr id="16" name="Speech Bubble: Oval 15">
            <a:extLst>
              <a:ext uri="{FF2B5EF4-FFF2-40B4-BE49-F238E27FC236}">
                <a16:creationId xmlns:a16="http://schemas.microsoft.com/office/drawing/2014/main" id="{CEC8CDD7-F620-8490-6CEC-20F082718068}"/>
              </a:ext>
            </a:extLst>
          </p:cNvPr>
          <p:cNvSpPr/>
          <p:nvPr/>
        </p:nvSpPr>
        <p:spPr>
          <a:xfrm>
            <a:off x="35869827" y="18089728"/>
            <a:ext cx="5443169" cy="5068732"/>
          </a:xfrm>
          <a:prstGeom prst="wedgeEllipseCallou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28" i="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“Having the opportunity to perform undergraduate research is not only a resume-builder, it allows you to find your path.”</a:t>
            </a:r>
            <a:endParaRPr lang="en-US" sz="3428" dirty="0"/>
          </a:p>
        </p:txBody>
      </p:sp>
      <p:sp>
        <p:nvSpPr>
          <p:cNvPr id="17" name="Speech Bubble: Oval 16">
            <a:extLst>
              <a:ext uri="{FF2B5EF4-FFF2-40B4-BE49-F238E27FC236}">
                <a16:creationId xmlns:a16="http://schemas.microsoft.com/office/drawing/2014/main" id="{71803B3F-8079-4AA9-F5A1-92A9DB5120CF}"/>
              </a:ext>
            </a:extLst>
          </p:cNvPr>
          <p:cNvSpPr/>
          <p:nvPr/>
        </p:nvSpPr>
        <p:spPr>
          <a:xfrm>
            <a:off x="35869827" y="12219729"/>
            <a:ext cx="5443169" cy="5068732"/>
          </a:xfrm>
          <a:prstGeom prst="wedgeEllipseCallou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28" i="1" dirty="0">
                <a:solidFill>
                  <a:schemeClr val="bg1"/>
                </a:solidFill>
                <a:latin typeface="Calibri" panose="020F0502020204030204" pitchFamily="34" charset="0"/>
                <a:ea typeface="Calibri" panose="020F0502020204030204" pitchFamily="34" charset="0"/>
                <a:cs typeface="Times New Roman" panose="02020603050405020304" pitchFamily="18" charset="0"/>
              </a:rPr>
              <a:t>“When I started school, I didn’t think I was going to do grad school but as I’ve been through it that’s definitely what I want to do.”</a:t>
            </a:r>
            <a:endParaRPr lang="en-US" sz="3428" dirty="0"/>
          </a:p>
        </p:txBody>
      </p:sp>
      <p:sp>
        <p:nvSpPr>
          <p:cNvPr id="18" name="Speech Bubble: Oval 17">
            <a:extLst>
              <a:ext uri="{FF2B5EF4-FFF2-40B4-BE49-F238E27FC236}">
                <a16:creationId xmlns:a16="http://schemas.microsoft.com/office/drawing/2014/main" id="{E2701DAA-C398-DBE7-B5E9-9F3AC2D09F9E}"/>
              </a:ext>
            </a:extLst>
          </p:cNvPr>
          <p:cNvSpPr/>
          <p:nvPr/>
        </p:nvSpPr>
        <p:spPr>
          <a:xfrm>
            <a:off x="35869827" y="6478081"/>
            <a:ext cx="5443169" cy="5068732"/>
          </a:xfrm>
          <a:prstGeom prst="wedgeEllipseCallou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428" i="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“When I first started research I did not know what I was doing … I like the confidence that I [now] have to do research.”</a:t>
            </a:r>
            <a:endParaRPr lang="en-US" sz="3428"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6468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242</TotalTime>
  <Words>707</Words>
  <Application>Microsoft Office PowerPoint</Application>
  <PresentationFormat>Custom</PresentationFormat>
  <Paragraphs>101</Paragraphs>
  <Slides>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Calibri Light</vt:lpstr>
      <vt:lpstr>Courier New</vt:lpstr>
      <vt:lpstr>Times New Roman</vt:lpstr>
      <vt:lpstr>Wingdings</vt:lpstr>
      <vt:lpstr>Office Theme</vt:lpstr>
      <vt:lpstr>Worksheet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Manning</dc:creator>
  <cp:lastModifiedBy>Campbell, Tabitha</cp:lastModifiedBy>
  <cp:revision>10</cp:revision>
  <dcterms:created xsi:type="dcterms:W3CDTF">2024-10-08T00:54:46Z</dcterms:created>
  <dcterms:modified xsi:type="dcterms:W3CDTF">2024-11-04T15:16:12Z</dcterms:modified>
</cp:coreProperties>
</file>